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56" r:id="rId2"/>
    <p:sldId id="258" r:id="rId3"/>
    <p:sldId id="261" r:id="rId4"/>
    <p:sldId id="259" r:id="rId5"/>
    <p:sldId id="262"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EAED"/>
    <a:srgbClr val="87F3F5"/>
    <a:srgbClr val="71EAC5"/>
    <a:srgbClr val="81A3D1"/>
    <a:srgbClr val="127A5A"/>
    <a:srgbClr val="3C68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681"/>
  </p:normalViewPr>
  <p:slideViewPr>
    <p:cSldViewPr snapToGrid="0" snapToObjects="1">
      <p:cViewPr varScale="1">
        <p:scale>
          <a:sx n="107" d="100"/>
          <a:sy n="107" d="100"/>
        </p:scale>
        <p:origin x="65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B4BEA-7B2B-A145-903F-E249B2DE9049}" type="datetimeFigureOut">
              <a:rPr lang="en-US" smtClean="0"/>
              <a:t>8/2/20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F3FB2-D432-294F-BA3A-D786B18139C0}" type="slidenum">
              <a:rPr lang="en-US" smtClean="0"/>
              <a:t>‹#›</a:t>
            </a:fld>
            <a:endParaRPr lang="en-US"/>
          </a:p>
        </p:txBody>
      </p:sp>
    </p:spTree>
    <p:extLst>
      <p:ext uri="{BB962C8B-B14F-4D97-AF65-F5344CB8AC3E}">
        <p14:creationId xmlns:p14="http://schemas.microsoft.com/office/powerpoint/2010/main" val="429327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F3FB2-D432-294F-BA3A-D786B18139C0}" type="slidenum">
              <a:rPr lang="en-US" smtClean="0"/>
              <a:t>1</a:t>
            </a:fld>
            <a:endParaRPr lang="en-US"/>
          </a:p>
        </p:txBody>
      </p:sp>
    </p:spTree>
    <p:extLst>
      <p:ext uri="{BB962C8B-B14F-4D97-AF65-F5344CB8AC3E}">
        <p14:creationId xmlns:p14="http://schemas.microsoft.com/office/powerpoint/2010/main" val="4290607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BF3FB2-D432-294F-BA3A-D786B18139C0}" type="slidenum">
              <a:rPr lang="en-US" smtClean="0"/>
              <a:t>3</a:t>
            </a:fld>
            <a:endParaRPr lang="en-US"/>
          </a:p>
        </p:txBody>
      </p:sp>
    </p:spTree>
    <p:extLst>
      <p:ext uri="{BB962C8B-B14F-4D97-AF65-F5344CB8AC3E}">
        <p14:creationId xmlns:p14="http://schemas.microsoft.com/office/powerpoint/2010/main" val="3176285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231890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84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337341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736013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B928C4B-7E79-0944-8CDC-4ED9BA529D2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254109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B928C4B-7E79-0944-8CDC-4ED9BA529D2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82779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928C4B-7E79-0944-8CDC-4ED9BA529D24}"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85211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B928C4B-7E79-0944-8CDC-4ED9BA529D24}"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86908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928C4B-7E79-0944-8CDC-4ED9BA529D24}"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11272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B928C4B-7E79-0944-8CDC-4ED9BA529D2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177787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B928C4B-7E79-0944-8CDC-4ED9BA529D2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57E44C-DF58-1E43-9671-F9BB4B893366}" type="slidenum">
              <a:rPr lang="en-US" smtClean="0"/>
              <a:t>‹#›</a:t>
            </a:fld>
            <a:endParaRPr lang="en-US"/>
          </a:p>
        </p:txBody>
      </p:sp>
    </p:spTree>
    <p:extLst>
      <p:ext uri="{BB962C8B-B14F-4D97-AF65-F5344CB8AC3E}">
        <p14:creationId xmlns:p14="http://schemas.microsoft.com/office/powerpoint/2010/main" val="253711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stretch>
            <a:fillRect l="-13000" r="-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28C4B-7E79-0944-8CDC-4ED9BA529D24}" type="datetimeFigureOut">
              <a:rPr lang="en-US" smtClean="0"/>
              <a:t>8/2/20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7E44C-DF58-1E43-9671-F9BB4B893366}" type="slidenum">
              <a:rPr lang="en-US" smtClean="0"/>
              <a:t>‹#›</a:t>
            </a:fld>
            <a:endParaRPr lang="en-US"/>
          </a:p>
        </p:txBody>
      </p:sp>
    </p:spTree>
    <p:extLst>
      <p:ext uri="{BB962C8B-B14F-4D97-AF65-F5344CB8AC3E}">
        <p14:creationId xmlns:p14="http://schemas.microsoft.com/office/powerpoint/2010/main" val="735928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l="-13000" r="-13000"/>
          </a:stretch>
        </a:blipFill>
        <a:effectLst/>
      </p:bgPr>
    </p:bg>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CA0C7E-2E96-1646-94A7-F9803507889E}"/>
              </a:ext>
            </a:extLst>
          </p:cNvPr>
          <p:cNvSpPr/>
          <p:nvPr/>
        </p:nvSpPr>
        <p:spPr>
          <a:xfrm>
            <a:off x="1929226" y="5708439"/>
            <a:ext cx="4861957" cy="1215405"/>
          </a:xfrm>
          <a:custGeom>
            <a:avLst/>
            <a:gdLst>
              <a:gd name="connsiteX0" fmla="*/ 0 w 5251493"/>
              <a:gd name="connsiteY0" fmla="*/ 174186 h 1045095"/>
              <a:gd name="connsiteX1" fmla="*/ 174186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0 w 5251493"/>
              <a:gd name="connsiteY8" fmla="*/ 174186 h 1045095"/>
              <a:gd name="connsiteX0" fmla="*/ 0 w 5251493"/>
              <a:gd name="connsiteY0" fmla="*/ 174186 h 1045095"/>
              <a:gd name="connsiteX1" fmla="*/ 515149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0 w 5251493"/>
              <a:gd name="connsiteY8" fmla="*/ 174186 h 1045095"/>
              <a:gd name="connsiteX0" fmla="*/ 650929 w 5251493"/>
              <a:gd name="connsiteY0" fmla="*/ 267175 h 1045095"/>
              <a:gd name="connsiteX1" fmla="*/ 515149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650929 w 5251493"/>
              <a:gd name="connsiteY8" fmla="*/ 267175 h 1045095"/>
              <a:gd name="connsiteX0" fmla="*/ 650929 w 5251493"/>
              <a:gd name="connsiteY0" fmla="*/ 267175 h 1045095"/>
              <a:gd name="connsiteX1" fmla="*/ 515149 w 5251493"/>
              <a:gd name="connsiteY1" fmla="*/ 0 h 1045095"/>
              <a:gd name="connsiteX2" fmla="*/ 5077307 w 5251493"/>
              <a:gd name="connsiteY2" fmla="*/ 0 h 1045095"/>
              <a:gd name="connsiteX3" fmla="*/ 5251493 w 5251493"/>
              <a:gd name="connsiteY3" fmla="*/ 174186 h 1045095"/>
              <a:gd name="connsiteX4" fmla="*/ 5251493 w 5251493"/>
              <a:gd name="connsiteY4" fmla="*/ 870909 h 1045095"/>
              <a:gd name="connsiteX5" fmla="*/ 5077307 w 5251493"/>
              <a:gd name="connsiteY5" fmla="*/ 1045095 h 1045095"/>
              <a:gd name="connsiteX6" fmla="*/ 174186 w 5251493"/>
              <a:gd name="connsiteY6" fmla="*/ 1045095 h 1045095"/>
              <a:gd name="connsiteX7" fmla="*/ 0 w 5251493"/>
              <a:gd name="connsiteY7" fmla="*/ 870909 h 1045095"/>
              <a:gd name="connsiteX8" fmla="*/ 650929 w 5251493"/>
              <a:gd name="connsiteY8" fmla="*/ 267175 h 1045095"/>
              <a:gd name="connsiteX0" fmla="*/ 481884 w 5082448"/>
              <a:gd name="connsiteY0" fmla="*/ 267175 h 1085128"/>
              <a:gd name="connsiteX1" fmla="*/ 346104 w 5082448"/>
              <a:gd name="connsiteY1" fmla="*/ 0 h 1085128"/>
              <a:gd name="connsiteX2" fmla="*/ 4908262 w 5082448"/>
              <a:gd name="connsiteY2" fmla="*/ 0 h 1085128"/>
              <a:gd name="connsiteX3" fmla="*/ 5082448 w 5082448"/>
              <a:gd name="connsiteY3" fmla="*/ 174186 h 1085128"/>
              <a:gd name="connsiteX4" fmla="*/ 5082448 w 5082448"/>
              <a:gd name="connsiteY4" fmla="*/ 870909 h 1085128"/>
              <a:gd name="connsiteX5" fmla="*/ 4908262 w 5082448"/>
              <a:gd name="connsiteY5" fmla="*/ 1045095 h 1085128"/>
              <a:gd name="connsiteX6" fmla="*/ 5141 w 5082448"/>
              <a:gd name="connsiteY6" fmla="*/ 1045095 h 1085128"/>
              <a:gd name="connsiteX7" fmla="*/ 1194806 w 5082448"/>
              <a:gd name="connsiteY7" fmla="*/ 1041391 h 1085128"/>
              <a:gd name="connsiteX8" fmla="*/ 481884 w 5082448"/>
              <a:gd name="connsiteY8" fmla="*/ 267175 h 1085128"/>
              <a:gd name="connsiteX0" fmla="*/ 159143 w 4759707"/>
              <a:gd name="connsiteY0" fmla="*/ 267175 h 1089763"/>
              <a:gd name="connsiteX1" fmla="*/ 23363 w 4759707"/>
              <a:gd name="connsiteY1" fmla="*/ 0 h 1089763"/>
              <a:gd name="connsiteX2" fmla="*/ 4585521 w 4759707"/>
              <a:gd name="connsiteY2" fmla="*/ 0 h 1089763"/>
              <a:gd name="connsiteX3" fmla="*/ 4759707 w 4759707"/>
              <a:gd name="connsiteY3" fmla="*/ 174186 h 1089763"/>
              <a:gd name="connsiteX4" fmla="*/ 4759707 w 4759707"/>
              <a:gd name="connsiteY4" fmla="*/ 870909 h 1089763"/>
              <a:gd name="connsiteX5" fmla="*/ 4585521 w 4759707"/>
              <a:gd name="connsiteY5" fmla="*/ 1045095 h 1089763"/>
              <a:gd name="connsiteX6" fmla="*/ 1123742 w 4759707"/>
              <a:gd name="connsiteY6" fmla="*/ 1060593 h 1089763"/>
              <a:gd name="connsiteX7" fmla="*/ 872065 w 4759707"/>
              <a:gd name="connsiteY7" fmla="*/ 1041391 h 1089763"/>
              <a:gd name="connsiteX8" fmla="*/ 159143 w 4759707"/>
              <a:gd name="connsiteY8" fmla="*/ 267175 h 1089763"/>
              <a:gd name="connsiteX0" fmla="*/ 159143 w 4759707"/>
              <a:gd name="connsiteY0" fmla="*/ 267175 h 1100626"/>
              <a:gd name="connsiteX1" fmla="*/ 23363 w 4759707"/>
              <a:gd name="connsiteY1" fmla="*/ 0 h 1100626"/>
              <a:gd name="connsiteX2" fmla="*/ 4585521 w 4759707"/>
              <a:gd name="connsiteY2" fmla="*/ 0 h 1100626"/>
              <a:gd name="connsiteX3" fmla="*/ 4759707 w 4759707"/>
              <a:gd name="connsiteY3" fmla="*/ 174186 h 1100626"/>
              <a:gd name="connsiteX4" fmla="*/ 4759707 w 4759707"/>
              <a:gd name="connsiteY4" fmla="*/ 870909 h 1100626"/>
              <a:gd name="connsiteX5" fmla="*/ 4585521 w 4759707"/>
              <a:gd name="connsiteY5" fmla="*/ 1045095 h 1100626"/>
              <a:gd name="connsiteX6" fmla="*/ 1123742 w 4759707"/>
              <a:gd name="connsiteY6" fmla="*/ 1060593 h 1100626"/>
              <a:gd name="connsiteX7" fmla="*/ 996052 w 4759707"/>
              <a:gd name="connsiteY7" fmla="*/ 1056889 h 1100626"/>
              <a:gd name="connsiteX8" fmla="*/ 159143 w 4759707"/>
              <a:gd name="connsiteY8" fmla="*/ 267175 h 1100626"/>
              <a:gd name="connsiteX0" fmla="*/ 159143 w 4759707"/>
              <a:gd name="connsiteY0" fmla="*/ 267175 h 1100626"/>
              <a:gd name="connsiteX1" fmla="*/ 23363 w 4759707"/>
              <a:gd name="connsiteY1" fmla="*/ 0 h 1100626"/>
              <a:gd name="connsiteX2" fmla="*/ 4585521 w 4759707"/>
              <a:gd name="connsiteY2" fmla="*/ 0 h 1100626"/>
              <a:gd name="connsiteX3" fmla="*/ 4759707 w 4759707"/>
              <a:gd name="connsiteY3" fmla="*/ 174186 h 1100626"/>
              <a:gd name="connsiteX4" fmla="*/ 4759707 w 4759707"/>
              <a:gd name="connsiteY4" fmla="*/ 870909 h 1100626"/>
              <a:gd name="connsiteX5" fmla="*/ 4585521 w 4759707"/>
              <a:gd name="connsiteY5" fmla="*/ 1045095 h 1100626"/>
              <a:gd name="connsiteX6" fmla="*/ 1123742 w 4759707"/>
              <a:gd name="connsiteY6" fmla="*/ 1060593 h 1100626"/>
              <a:gd name="connsiteX7" fmla="*/ 996052 w 4759707"/>
              <a:gd name="connsiteY7" fmla="*/ 1056889 h 1100626"/>
              <a:gd name="connsiteX8" fmla="*/ 159143 w 4759707"/>
              <a:gd name="connsiteY8" fmla="*/ 267175 h 1100626"/>
              <a:gd name="connsiteX0" fmla="*/ 159143 w 4759707"/>
              <a:gd name="connsiteY0" fmla="*/ 267175 h 1112285"/>
              <a:gd name="connsiteX1" fmla="*/ 23363 w 4759707"/>
              <a:gd name="connsiteY1" fmla="*/ 0 h 1112285"/>
              <a:gd name="connsiteX2" fmla="*/ 4585521 w 4759707"/>
              <a:gd name="connsiteY2" fmla="*/ 0 h 1112285"/>
              <a:gd name="connsiteX3" fmla="*/ 4759707 w 4759707"/>
              <a:gd name="connsiteY3" fmla="*/ 174186 h 1112285"/>
              <a:gd name="connsiteX4" fmla="*/ 4759707 w 4759707"/>
              <a:gd name="connsiteY4" fmla="*/ 870909 h 1112285"/>
              <a:gd name="connsiteX5" fmla="*/ 4585521 w 4759707"/>
              <a:gd name="connsiteY5" fmla="*/ 1045095 h 1112285"/>
              <a:gd name="connsiteX6" fmla="*/ 1123742 w 4759707"/>
              <a:gd name="connsiteY6" fmla="*/ 1060593 h 1112285"/>
              <a:gd name="connsiteX7" fmla="*/ 1104540 w 4759707"/>
              <a:gd name="connsiteY7" fmla="*/ 1072387 h 1112285"/>
              <a:gd name="connsiteX8" fmla="*/ 159143 w 4759707"/>
              <a:gd name="connsiteY8" fmla="*/ 267175 h 1112285"/>
              <a:gd name="connsiteX0" fmla="*/ 261393 w 4861957"/>
              <a:gd name="connsiteY0" fmla="*/ 267175 h 1112285"/>
              <a:gd name="connsiteX1" fmla="*/ 17125 w 4861957"/>
              <a:gd name="connsiteY1" fmla="*/ 0 h 1112285"/>
              <a:gd name="connsiteX2" fmla="*/ 4687771 w 4861957"/>
              <a:gd name="connsiteY2" fmla="*/ 0 h 1112285"/>
              <a:gd name="connsiteX3" fmla="*/ 4861957 w 4861957"/>
              <a:gd name="connsiteY3" fmla="*/ 174186 h 1112285"/>
              <a:gd name="connsiteX4" fmla="*/ 4861957 w 4861957"/>
              <a:gd name="connsiteY4" fmla="*/ 870909 h 1112285"/>
              <a:gd name="connsiteX5" fmla="*/ 4687771 w 4861957"/>
              <a:gd name="connsiteY5" fmla="*/ 1045095 h 1112285"/>
              <a:gd name="connsiteX6" fmla="*/ 1225992 w 4861957"/>
              <a:gd name="connsiteY6" fmla="*/ 1060593 h 1112285"/>
              <a:gd name="connsiteX7" fmla="*/ 1206790 w 4861957"/>
              <a:gd name="connsiteY7" fmla="*/ 1072387 h 1112285"/>
              <a:gd name="connsiteX8" fmla="*/ 261393 w 4861957"/>
              <a:gd name="connsiteY8" fmla="*/ 267175 h 111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957" h="1112285">
                <a:moveTo>
                  <a:pt x="261393" y="267175"/>
                </a:moveTo>
                <a:cubicBezTo>
                  <a:pt x="261393" y="170975"/>
                  <a:pt x="-79075" y="0"/>
                  <a:pt x="17125" y="0"/>
                </a:cubicBezTo>
                <a:lnTo>
                  <a:pt x="4687771" y="0"/>
                </a:lnTo>
                <a:cubicBezTo>
                  <a:pt x="4783971" y="0"/>
                  <a:pt x="4861957" y="77986"/>
                  <a:pt x="4861957" y="174186"/>
                </a:cubicBezTo>
                <a:lnTo>
                  <a:pt x="4861957" y="870909"/>
                </a:lnTo>
                <a:cubicBezTo>
                  <a:pt x="4861957" y="967109"/>
                  <a:pt x="4783971" y="1045095"/>
                  <a:pt x="4687771" y="1045095"/>
                </a:cubicBezTo>
                <a:lnTo>
                  <a:pt x="1225992" y="1060593"/>
                </a:lnTo>
                <a:cubicBezTo>
                  <a:pt x="1129792" y="1060593"/>
                  <a:pt x="1206790" y="1168587"/>
                  <a:pt x="1206790" y="1072387"/>
                </a:cubicBezTo>
                <a:cubicBezTo>
                  <a:pt x="1268783" y="1057122"/>
                  <a:pt x="586858" y="530413"/>
                  <a:pt x="261393" y="267175"/>
                </a:cubicBez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A4102D3B-E5E4-4648-9E3F-71B85EF194E4}"/>
              </a:ext>
            </a:extLst>
          </p:cNvPr>
          <p:cNvSpPr/>
          <p:nvPr/>
        </p:nvSpPr>
        <p:spPr>
          <a:xfrm>
            <a:off x="3868622" y="4434158"/>
            <a:ext cx="5251493" cy="1045095"/>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B58FF01A-AA1C-054E-9D83-3C8906269641}"/>
              </a:ext>
            </a:extLst>
          </p:cNvPr>
          <p:cNvSpPr/>
          <p:nvPr/>
        </p:nvSpPr>
        <p:spPr>
          <a:xfrm>
            <a:off x="3231777" y="1709063"/>
            <a:ext cx="5377485" cy="1398785"/>
          </a:xfrm>
          <a:custGeom>
            <a:avLst/>
            <a:gdLst>
              <a:gd name="connsiteX0" fmla="*/ 0 w 5040997"/>
              <a:gd name="connsiteY0" fmla="*/ 233135 h 1398785"/>
              <a:gd name="connsiteX1" fmla="*/ 233135 w 5040997"/>
              <a:gd name="connsiteY1" fmla="*/ 0 h 1398785"/>
              <a:gd name="connsiteX2" fmla="*/ 4807862 w 5040997"/>
              <a:gd name="connsiteY2" fmla="*/ 0 h 1398785"/>
              <a:gd name="connsiteX3" fmla="*/ 5040997 w 5040997"/>
              <a:gd name="connsiteY3" fmla="*/ 233135 h 1398785"/>
              <a:gd name="connsiteX4" fmla="*/ 5040997 w 5040997"/>
              <a:gd name="connsiteY4" fmla="*/ 1165650 h 1398785"/>
              <a:gd name="connsiteX5" fmla="*/ 4807862 w 5040997"/>
              <a:gd name="connsiteY5" fmla="*/ 1398785 h 1398785"/>
              <a:gd name="connsiteX6" fmla="*/ 233135 w 5040997"/>
              <a:gd name="connsiteY6" fmla="*/ 1398785 h 1398785"/>
              <a:gd name="connsiteX7" fmla="*/ 0 w 5040997"/>
              <a:gd name="connsiteY7" fmla="*/ 1165650 h 1398785"/>
              <a:gd name="connsiteX8" fmla="*/ 0 w 5040997"/>
              <a:gd name="connsiteY8" fmla="*/ 233135 h 1398785"/>
              <a:gd name="connsiteX0" fmla="*/ 0 w 5040997"/>
              <a:gd name="connsiteY0" fmla="*/ 233135 h 1398785"/>
              <a:gd name="connsiteX1" fmla="*/ 233135 w 5040997"/>
              <a:gd name="connsiteY1" fmla="*/ 0 h 1398785"/>
              <a:gd name="connsiteX2" fmla="*/ 4017449 w 5040997"/>
              <a:gd name="connsiteY2" fmla="*/ 15498 h 1398785"/>
              <a:gd name="connsiteX3" fmla="*/ 5040997 w 5040997"/>
              <a:gd name="connsiteY3" fmla="*/ 233135 h 1398785"/>
              <a:gd name="connsiteX4" fmla="*/ 5040997 w 5040997"/>
              <a:gd name="connsiteY4" fmla="*/ 1165650 h 1398785"/>
              <a:gd name="connsiteX5" fmla="*/ 4807862 w 5040997"/>
              <a:gd name="connsiteY5" fmla="*/ 1398785 h 1398785"/>
              <a:gd name="connsiteX6" fmla="*/ 233135 w 5040997"/>
              <a:gd name="connsiteY6" fmla="*/ 1398785 h 1398785"/>
              <a:gd name="connsiteX7" fmla="*/ 0 w 5040997"/>
              <a:gd name="connsiteY7" fmla="*/ 1165650 h 1398785"/>
              <a:gd name="connsiteX8" fmla="*/ 0 w 5040997"/>
              <a:gd name="connsiteY8" fmla="*/ 233135 h 1398785"/>
              <a:gd name="connsiteX0" fmla="*/ 0 w 5056495"/>
              <a:gd name="connsiteY0" fmla="*/ 233135 h 1398785"/>
              <a:gd name="connsiteX1" fmla="*/ 233135 w 5056495"/>
              <a:gd name="connsiteY1" fmla="*/ 0 h 1398785"/>
              <a:gd name="connsiteX2" fmla="*/ 4017449 w 5056495"/>
              <a:gd name="connsiteY2" fmla="*/ 15498 h 1398785"/>
              <a:gd name="connsiteX3" fmla="*/ 5056495 w 5056495"/>
              <a:gd name="connsiteY3" fmla="*/ 977054 h 1398785"/>
              <a:gd name="connsiteX4" fmla="*/ 5040997 w 5056495"/>
              <a:gd name="connsiteY4" fmla="*/ 1165650 h 1398785"/>
              <a:gd name="connsiteX5" fmla="*/ 4807862 w 5056495"/>
              <a:gd name="connsiteY5" fmla="*/ 1398785 h 1398785"/>
              <a:gd name="connsiteX6" fmla="*/ 233135 w 5056495"/>
              <a:gd name="connsiteY6" fmla="*/ 1398785 h 1398785"/>
              <a:gd name="connsiteX7" fmla="*/ 0 w 5056495"/>
              <a:gd name="connsiteY7" fmla="*/ 1165650 h 1398785"/>
              <a:gd name="connsiteX8" fmla="*/ 0 w 5056495"/>
              <a:gd name="connsiteY8" fmla="*/ 233135 h 1398785"/>
              <a:gd name="connsiteX0" fmla="*/ 0 w 5056495"/>
              <a:gd name="connsiteY0" fmla="*/ 233135 h 1398785"/>
              <a:gd name="connsiteX1" fmla="*/ 233135 w 5056495"/>
              <a:gd name="connsiteY1" fmla="*/ 0 h 1398785"/>
              <a:gd name="connsiteX2" fmla="*/ 4094941 w 5056495"/>
              <a:gd name="connsiteY2" fmla="*/ 30996 h 1398785"/>
              <a:gd name="connsiteX3" fmla="*/ 5056495 w 5056495"/>
              <a:gd name="connsiteY3" fmla="*/ 977054 h 1398785"/>
              <a:gd name="connsiteX4" fmla="*/ 5040997 w 5056495"/>
              <a:gd name="connsiteY4" fmla="*/ 1165650 h 1398785"/>
              <a:gd name="connsiteX5" fmla="*/ 4807862 w 5056495"/>
              <a:gd name="connsiteY5" fmla="*/ 1398785 h 1398785"/>
              <a:gd name="connsiteX6" fmla="*/ 233135 w 5056495"/>
              <a:gd name="connsiteY6" fmla="*/ 1398785 h 1398785"/>
              <a:gd name="connsiteX7" fmla="*/ 0 w 5056495"/>
              <a:gd name="connsiteY7" fmla="*/ 1165650 h 1398785"/>
              <a:gd name="connsiteX8" fmla="*/ 0 w 5056495"/>
              <a:gd name="connsiteY8" fmla="*/ 233135 h 1398785"/>
              <a:gd name="connsiteX0" fmla="*/ 0 w 5350963"/>
              <a:gd name="connsiteY0" fmla="*/ 233135 h 1398785"/>
              <a:gd name="connsiteX1" fmla="*/ 233135 w 5350963"/>
              <a:gd name="connsiteY1" fmla="*/ 0 h 1398785"/>
              <a:gd name="connsiteX2" fmla="*/ 4094941 w 5350963"/>
              <a:gd name="connsiteY2" fmla="*/ 30996 h 1398785"/>
              <a:gd name="connsiteX3" fmla="*/ 5056495 w 5350963"/>
              <a:gd name="connsiteY3" fmla="*/ 977054 h 1398785"/>
              <a:gd name="connsiteX4" fmla="*/ 5350963 w 5350963"/>
              <a:gd name="connsiteY4" fmla="*/ 1212145 h 1398785"/>
              <a:gd name="connsiteX5" fmla="*/ 4807862 w 5350963"/>
              <a:gd name="connsiteY5" fmla="*/ 1398785 h 1398785"/>
              <a:gd name="connsiteX6" fmla="*/ 233135 w 5350963"/>
              <a:gd name="connsiteY6" fmla="*/ 1398785 h 1398785"/>
              <a:gd name="connsiteX7" fmla="*/ 0 w 5350963"/>
              <a:gd name="connsiteY7" fmla="*/ 1165650 h 1398785"/>
              <a:gd name="connsiteX8" fmla="*/ 0 w 5350963"/>
              <a:gd name="connsiteY8" fmla="*/ 233135 h 1398785"/>
              <a:gd name="connsiteX0" fmla="*/ 0 w 5377485"/>
              <a:gd name="connsiteY0" fmla="*/ 233135 h 1398785"/>
              <a:gd name="connsiteX1" fmla="*/ 233135 w 5377485"/>
              <a:gd name="connsiteY1" fmla="*/ 0 h 1398785"/>
              <a:gd name="connsiteX2" fmla="*/ 4094941 w 5377485"/>
              <a:gd name="connsiteY2" fmla="*/ 30996 h 1398785"/>
              <a:gd name="connsiteX3" fmla="*/ 5056495 w 5377485"/>
              <a:gd name="connsiteY3" fmla="*/ 977054 h 1398785"/>
              <a:gd name="connsiteX4" fmla="*/ 5350963 w 5377485"/>
              <a:gd name="connsiteY4" fmla="*/ 1212145 h 1398785"/>
              <a:gd name="connsiteX5" fmla="*/ 4807862 w 5377485"/>
              <a:gd name="connsiteY5" fmla="*/ 1398785 h 1398785"/>
              <a:gd name="connsiteX6" fmla="*/ 233135 w 5377485"/>
              <a:gd name="connsiteY6" fmla="*/ 1398785 h 1398785"/>
              <a:gd name="connsiteX7" fmla="*/ 0 w 5377485"/>
              <a:gd name="connsiteY7" fmla="*/ 1165650 h 1398785"/>
              <a:gd name="connsiteX8" fmla="*/ 0 w 5377485"/>
              <a:gd name="connsiteY8" fmla="*/ 233135 h 139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7485" h="1398785">
                <a:moveTo>
                  <a:pt x="0" y="233135"/>
                </a:moveTo>
                <a:cubicBezTo>
                  <a:pt x="0" y="104378"/>
                  <a:pt x="104378" y="0"/>
                  <a:pt x="233135" y="0"/>
                </a:cubicBezTo>
                <a:lnTo>
                  <a:pt x="4094941" y="30996"/>
                </a:lnTo>
                <a:cubicBezTo>
                  <a:pt x="4223698" y="30996"/>
                  <a:pt x="5056495" y="848297"/>
                  <a:pt x="5056495" y="977054"/>
                </a:cubicBezTo>
                <a:lnTo>
                  <a:pt x="5350963" y="1212145"/>
                </a:lnTo>
                <a:cubicBezTo>
                  <a:pt x="5505946" y="1387397"/>
                  <a:pt x="4936619" y="1398785"/>
                  <a:pt x="4807862" y="1398785"/>
                </a:cubicBezTo>
                <a:lnTo>
                  <a:pt x="233135" y="1398785"/>
                </a:lnTo>
                <a:cubicBezTo>
                  <a:pt x="104378" y="1398785"/>
                  <a:pt x="0" y="1294407"/>
                  <a:pt x="0" y="1165650"/>
                </a:cubicBezTo>
                <a:lnTo>
                  <a:pt x="0" y="233135"/>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0C132D57-3F0B-7C47-B45A-42BE70BE36C4}"/>
              </a:ext>
            </a:extLst>
          </p:cNvPr>
          <p:cNvSpPr/>
          <p:nvPr/>
        </p:nvSpPr>
        <p:spPr>
          <a:xfrm>
            <a:off x="-6862" y="778228"/>
            <a:ext cx="6655437" cy="800926"/>
          </a:xfrm>
          <a:custGeom>
            <a:avLst/>
            <a:gdLst>
              <a:gd name="connsiteX0" fmla="*/ 0 w 6655437"/>
              <a:gd name="connsiteY0" fmla="*/ 133490 h 800926"/>
              <a:gd name="connsiteX1" fmla="*/ 133490 w 6655437"/>
              <a:gd name="connsiteY1" fmla="*/ 0 h 800926"/>
              <a:gd name="connsiteX2" fmla="*/ 6521947 w 6655437"/>
              <a:gd name="connsiteY2" fmla="*/ 0 h 800926"/>
              <a:gd name="connsiteX3" fmla="*/ 6655437 w 6655437"/>
              <a:gd name="connsiteY3" fmla="*/ 133490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 name="connsiteX0" fmla="*/ 0 w 6655437"/>
              <a:gd name="connsiteY0" fmla="*/ 133490 h 800926"/>
              <a:gd name="connsiteX1" fmla="*/ 133490 w 6655437"/>
              <a:gd name="connsiteY1" fmla="*/ 0 h 800926"/>
              <a:gd name="connsiteX2" fmla="*/ 6258476 w 6655437"/>
              <a:gd name="connsiteY2" fmla="*/ 15498 h 800926"/>
              <a:gd name="connsiteX3" fmla="*/ 6655437 w 6655437"/>
              <a:gd name="connsiteY3" fmla="*/ 133490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 name="connsiteX0" fmla="*/ 0 w 6655437"/>
              <a:gd name="connsiteY0" fmla="*/ 133490 h 800926"/>
              <a:gd name="connsiteX1" fmla="*/ 133490 w 6655437"/>
              <a:gd name="connsiteY1" fmla="*/ 0 h 800926"/>
              <a:gd name="connsiteX2" fmla="*/ 6258476 w 6655437"/>
              <a:gd name="connsiteY2" fmla="*/ 15498 h 800926"/>
              <a:gd name="connsiteX3" fmla="*/ 6639939 w 6655437"/>
              <a:gd name="connsiteY3" fmla="*/ 303971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 name="connsiteX0" fmla="*/ 0 w 6655437"/>
              <a:gd name="connsiteY0" fmla="*/ 133490 h 800926"/>
              <a:gd name="connsiteX1" fmla="*/ 133490 w 6655437"/>
              <a:gd name="connsiteY1" fmla="*/ 0 h 800926"/>
              <a:gd name="connsiteX2" fmla="*/ 6335968 w 6655437"/>
              <a:gd name="connsiteY2" fmla="*/ 0 h 800926"/>
              <a:gd name="connsiteX3" fmla="*/ 6639939 w 6655437"/>
              <a:gd name="connsiteY3" fmla="*/ 303971 h 800926"/>
              <a:gd name="connsiteX4" fmla="*/ 6655437 w 6655437"/>
              <a:gd name="connsiteY4" fmla="*/ 667436 h 800926"/>
              <a:gd name="connsiteX5" fmla="*/ 6521947 w 6655437"/>
              <a:gd name="connsiteY5" fmla="*/ 800926 h 800926"/>
              <a:gd name="connsiteX6" fmla="*/ 133490 w 6655437"/>
              <a:gd name="connsiteY6" fmla="*/ 800926 h 800926"/>
              <a:gd name="connsiteX7" fmla="*/ 0 w 6655437"/>
              <a:gd name="connsiteY7" fmla="*/ 667436 h 800926"/>
              <a:gd name="connsiteX8" fmla="*/ 0 w 6655437"/>
              <a:gd name="connsiteY8" fmla="*/ 133490 h 80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437" h="800926">
                <a:moveTo>
                  <a:pt x="0" y="133490"/>
                </a:moveTo>
                <a:cubicBezTo>
                  <a:pt x="0" y="59766"/>
                  <a:pt x="59766" y="0"/>
                  <a:pt x="133490" y="0"/>
                </a:cubicBezTo>
                <a:lnTo>
                  <a:pt x="6335968" y="0"/>
                </a:lnTo>
                <a:cubicBezTo>
                  <a:pt x="6409692" y="0"/>
                  <a:pt x="6639939" y="230247"/>
                  <a:pt x="6639939" y="303971"/>
                </a:cubicBezTo>
                <a:lnTo>
                  <a:pt x="6655437" y="667436"/>
                </a:lnTo>
                <a:cubicBezTo>
                  <a:pt x="6655437" y="741160"/>
                  <a:pt x="6595671" y="800926"/>
                  <a:pt x="6521947" y="800926"/>
                </a:cubicBezTo>
                <a:lnTo>
                  <a:pt x="133490" y="800926"/>
                </a:lnTo>
                <a:cubicBezTo>
                  <a:pt x="59766" y="800926"/>
                  <a:pt x="0" y="741160"/>
                  <a:pt x="0" y="667436"/>
                </a:cubicBezTo>
                <a:lnTo>
                  <a:pt x="0" y="133490"/>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9F693A1-E609-7D48-9E5C-74236BCBB359}"/>
              </a:ext>
            </a:extLst>
          </p:cNvPr>
          <p:cNvSpPr txBox="1"/>
          <p:nvPr/>
        </p:nvSpPr>
        <p:spPr>
          <a:xfrm>
            <a:off x="1484" y="3422691"/>
            <a:ext cx="8815612" cy="646331"/>
          </a:xfrm>
          <a:prstGeom prst="rect">
            <a:avLst/>
          </a:prstGeom>
          <a:noFill/>
        </p:spPr>
        <p:txBody>
          <a:bodyPr wrap="square" rtlCol="0">
            <a:spAutoFit/>
          </a:bodyPr>
          <a:lstStyle/>
          <a:p>
            <a:pPr algn="ctr"/>
            <a:r>
              <a:rPr lang="en-US" sz="3600" dirty="0">
                <a:latin typeface="Stencil" pitchFamily="82" charset="77"/>
              </a:rPr>
              <a:t>UN Sustainable Development Goals</a:t>
            </a:r>
          </a:p>
        </p:txBody>
      </p:sp>
      <p:sp>
        <p:nvSpPr>
          <p:cNvPr id="9" name="TextBox 8">
            <a:extLst>
              <a:ext uri="{FF2B5EF4-FFF2-40B4-BE49-F238E27FC236}">
                <a16:creationId xmlns:a16="http://schemas.microsoft.com/office/drawing/2014/main" id="{BC6790D0-2667-DA45-9CB3-10C608DBD8F4}"/>
              </a:ext>
            </a:extLst>
          </p:cNvPr>
          <p:cNvSpPr txBox="1"/>
          <p:nvPr/>
        </p:nvSpPr>
        <p:spPr>
          <a:xfrm>
            <a:off x="3837626" y="4409527"/>
            <a:ext cx="5324487" cy="954107"/>
          </a:xfrm>
          <a:prstGeom prst="rect">
            <a:avLst/>
          </a:prstGeom>
          <a:noFill/>
        </p:spPr>
        <p:txBody>
          <a:bodyPr wrap="square" rtlCol="0">
            <a:spAutoFit/>
          </a:bodyPr>
          <a:lstStyle/>
          <a:p>
            <a:r>
              <a:rPr lang="en-US" sz="1400" dirty="0"/>
              <a:t>Ensure sustainable consumption and production patterns</a:t>
            </a:r>
          </a:p>
          <a:p>
            <a:pPr algn="r"/>
            <a:r>
              <a:rPr lang="en-US" sz="1400" dirty="0"/>
              <a:t>12.8 By 2030, ensure that people everywhere have the </a:t>
            </a:r>
            <a:r>
              <a:rPr lang="en-US" sz="1400" b="1" dirty="0">
                <a:highlight>
                  <a:srgbClr val="00FFFF"/>
                </a:highlight>
              </a:rPr>
              <a:t>relevant</a:t>
            </a:r>
            <a:r>
              <a:rPr lang="en-US" sz="1400" b="1" dirty="0"/>
              <a:t> </a:t>
            </a:r>
            <a:r>
              <a:rPr lang="en-US" sz="1400" b="1" dirty="0">
                <a:highlight>
                  <a:srgbClr val="00FFFF"/>
                </a:highlight>
              </a:rPr>
              <a:t>information and awareness for sustainable development and </a:t>
            </a:r>
          </a:p>
          <a:p>
            <a:pPr algn="r"/>
            <a:r>
              <a:rPr lang="en-US" sz="1400" b="1" dirty="0">
                <a:highlight>
                  <a:srgbClr val="00FFFF"/>
                </a:highlight>
              </a:rPr>
              <a:t>lifestyles in harmony with nature</a:t>
            </a:r>
          </a:p>
        </p:txBody>
      </p:sp>
      <p:sp>
        <p:nvSpPr>
          <p:cNvPr id="10" name="Rectangle 9">
            <a:extLst>
              <a:ext uri="{FF2B5EF4-FFF2-40B4-BE49-F238E27FC236}">
                <a16:creationId xmlns:a16="http://schemas.microsoft.com/office/drawing/2014/main" id="{F79A8577-36BF-F846-A4A0-1EF305183588}"/>
              </a:ext>
            </a:extLst>
          </p:cNvPr>
          <p:cNvSpPr/>
          <p:nvPr/>
        </p:nvSpPr>
        <p:spPr>
          <a:xfrm>
            <a:off x="2238415" y="5694234"/>
            <a:ext cx="4572000" cy="1169551"/>
          </a:xfrm>
          <a:prstGeom prst="rect">
            <a:avLst/>
          </a:prstGeom>
        </p:spPr>
        <p:txBody>
          <a:bodyPr wrap="square">
            <a:spAutoFit/>
          </a:bodyPr>
          <a:lstStyle/>
          <a:p>
            <a:pPr algn="r"/>
            <a:r>
              <a:rPr lang="en-US" sz="1400" dirty="0"/>
              <a:t>Take urgent action to combat climate change and its impact</a:t>
            </a:r>
          </a:p>
          <a:p>
            <a:pPr lvl="2" algn="just"/>
            <a:r>
              <a:rPr lang="en-US" sz="1400" dirty="0"/>
              <a:t>13.3 </a:t>
            </a:r>
            <a:r>
              <a:rPr lang="en-US" sz="1400" b="1" dirty="0">
                <a:highlight>
                  <a:srgbClr val="00FFFF"/>
                </a:highlight>
              </a:rPr>
              <a:t>Improve education, awareness-raising </a:t>
            </a:r>
            <a:r>
              <a:rPr lang="en-US" sz="1400" dirty="0"/>
              <a:t>and human and 	institutional capacity on climate change mitigation, adaptation, 	impact reduction and early warning</a:t>
            </a:r>
          </a:p>
        </p:txBody>
      </p:sp>
      <p:sp>
        <p:nvSpPr>
          <p:cNvPr id="30" name="Rectangle 29">
            <a:extLst>
              <a:ext uri="{FF2B5EF4-FFF2-40B4-BE49-F238E27FC236}">
                <a16:creationId xmlns:a16="http://schemas.microsoft.com/office/drawing/2014/main" id="{35E0D6A5-EF10-0646-8EF5-CC9ABB7B32D4}"/>
              </a:ext>
            </a:extLst>
          </p:cNvPr>
          <p:cNvSpPr/>
          <p:nvPr/>
        </p:nvSpPr>
        <p:spPr>
          <a:xfrm>
            <a:off x="1884574" y="5381780"/>
            <a:ext cx="1063112" cy="369332"/>
          </a:xfrm>
          <a:prstGeom prst="rect">
            <a:avLst/>
          </a:prstGeom>
        </p:spPr>
        <p:txBody>
          <a:bodyPr wrap="none">
            <a:spAutoFit/>
          </a:bodyPr>
          <a:lstStyle/>
          <a:p>
            <a:pPr algn="just"/>
            <a:r>
              <a:rPr lang="en-US" dirty="0">
                <a:latin typeface="Stencil" pitchFamily="82" charset="77"/>
              </a:rPr>
              <a:t>Goal 13</a:t>
            </a:r>
          </a:p>
        </p:txBody>
      </p:sp>
      <p:sp>
        <p:nvSpPr>
          <p:cNvPr id="35" name="Rectangle 34">
            <a:extLst>
              <a:ext uri="{FF2B5EF4-FFF2-40B4-BE49-F238E27FC236}">
                <a16:creationId xmlns:a16="http://schemas.microsoft.com/office/drawing/2014/main" id="{8F56977F-5776-8A45-AC3B-21676EEC13FF}"/>
              </a:ext>
            </a:extLst>
          </p:cNvPr>
          <p:cNvSpPr/>
          <p:nvPr/>
        </p:nvSpPr>
        <p:spPr>
          <a:xfrm>
            <a:off x="3402421" y="4089572"/>
            <a:ext cx="1063112" cy="369332"/>
          </a:xfrm>
          <a:prstGeom prst="rect">
            <a:avLst/>
          </a:prstGeom>
        </p:spPr>
        <p:txBody>
          <a:bodyPr wrap="none">
            <a:spAutoFit/>
          </a:bodyPr>
          <a:lstStyle/>
          <a:p>
            <a:pPr algn="just"/>
            <a:r>
              <a:rPr lang="en-US" dirty="0">
                <a:latin typeface="Stencil" pitchFamily="82" charset="77"/>
              </a:rPr>
              <a:t>Goal 12</a:t>
            </a:r>
          </a:p>
        </p:txBody>
      </p:sp>
      <p:grpSp>
        <p:nvGrpSpPr>
          <p:cNvPr id="39" name="Group 38">
            <a:extLst>
              <a:ext uri="{FF2B5EF4-FFF2-40B4-BE49-F238E27FC236}">
                <a16:creationId xmlns:a16="http://schemas.microsoft.com/office/drawing/2014/main" id="{171AC1CB-7B69-AE45-AD7E-501CCC2164BD}"/>
              </a:ext>
            </a:extLst>
          </p:cNvPr>
          <p:cNvGrpSpPr/>
          <p:nvPr/>
        </p:nvGrpSpPr>
        <p:grpSpPr>
          <a:xfrm>
            <a:off x="-152399" y="3820397"/>
            <a:ext cx="3384176" cy="3122768"/>
            <a:chOff x="-152399" y="3820397"/>
            <a:chExt cx="3384176" cy="3122768"/>
          </a:xfrm>
        </p:grpSpPr>
        <p:cxnSp>
          <p:nvCxnSpPr>
            <p:cNvPr id="27" name="Straight Connector 26">
              <a:extLst>
                <a:ext uri="{FF2B5EF4-FFF2-40B4-BE49-F238E27FC236}">
                  <a16:creationId xmlns:a16="http://schemas.microsoft.com/office/drawing/2014/main" id="{AF5BB331-1FA9-2440-8312-D44D39982B90}"/>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88907E-1E89-764F-BB17-A4476179A6A7}"/>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A5A00D-8437-F94F-A83D-359661B9D2A1}"/>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1369615-B8E9-CB45-BC03-1B719BFF8A37}"/>
              </a:ext>
            </a:extLst>
          </p:cNvPr>
          <p:cNvGrpSpPr/>
          <p:nvPr/>
        </p:nvGrpSpPr>
        <p:grpSpPr>
          <a:xfrm flipV="1">
            <a:off x="5306375" y="-138221"/>
            <a:ext cx="5097898" cy="4768853"/>
            <a:chOff x="5912224" y="4855817"/>
            <a:chExt cx="3384176" cy="3122767"/>
          </a:xfrm>
        </p:grpSpPr>
        <p:cxnSp>
          <p:nvCxnSpPr>
            <p:cNvPr id="12" name="Straight Connector 11">
              <a:extLst>
                <a:ext uri="{FF2B5EF4-FFF2-40B4-BE49-F238E27FC236}">
                  <a16:creationId xmlns:a16="http://schemas.microsoft.com/office/drawing/2014/main" id="{51DD1428-DFD2-EE44-B529-63566728B0BC}"/>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BEDA66-9839-6246-84A6-3E445D248F33}"/>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7D5416-FBBF-C743-824C-6FFC2A29D230}"/>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651A1FE7-D35A-6245-B4B2-E087D3CE3A7C}"/>
              </a:ext>
            </a:extLst>
          </p:cNvPr>
          <p:cNvSpPr txBox="1"/>
          <p:nvPr/>
        </p:nvSpPr>
        <p:spPr>
          <a:xfrm>
            <a:off x="-959556" y="125976"/>
            <a:ext cx="7859522" cy="646331"/>
          </a:xfrm>
          <a:prstGeom prst="rect">
            <a:avLst/>
          </a:prstGeom>
          <a:noFill/>
        </p:spPr>
        <p:txBody>
          <a:bodyPr wrap="square" rtlCol="0">
            <a:spAutoFit/>
          </a:bodyPr>
          <a:lstStyle/>
          <a:p>
            <a:pPr algn="ctr"/>
            <a:r>
              <a:rPr lang="en-US" sz="3600" dirty="0">
                <a:latin typeface="Stencil" pitchFamily="82" charset="77"/>
              </a:rPr>
              <a:t>Problem Statement</a:t>
            </a:r>
          </a:p>
        </p:txBody>
      </p:sp>
      <p:sp>
        <p:nvSpPr>
          <p:cNvPr id="43" name="TextBox 42">
            <a:extLst>
              <a:ext uri="{FF2B5EF4-FFF2-40B4-BE49-F238E27FC236}">
                <a16:creationId xmlns:a16="http://schemas.microsoft.com/office/drawing/2014/main" id="{C3BB6045-EB6A-2B4D-A7B4-662B29942C35}"/>
              </a:ext>
            </a:extLst>
          </p:cNvPr>
          <p:cNvSpPr txBox="1"/>
          <p:nvPr/>
        </p:nvSpPr>
        <p:spPr>
          <a:xfrm>
            <a:off x="-1708" y="863883"/>
            <a:ext cx="6544790" cy="738664"/>
          </a:xfrm>
          <a:prstGeom prst="rect">
            <a:avLst/>
          </a:prstGeom>
          <a:noFill/>
        </p:spPr>
        <p:txBody>
          <a:bodyPr wrap="square" rtlCol="0">
            <a:spAutoFit/>
          </a:bodyPr>
          <a:lstStyle/>
          <a:p>
            <a:pPr algn="just"/>
            <a:r>
              <a:rPr lang="en-US" sz="1400" dirty="0"/>
              <a:t>Responsible consumption and recycling are important factors of sustainable living. However many South Africans lack the know-how that would allow them to live sustainably. This includes:</a:t>
            </a:r>
          </a:p>
        </p:txBody>
      </p:sp>
      <p:sp>
        <p:nvSpPr>
          <p:cNvPr id="44" name="Rectangle 43">
            <a:extLst>
              <a:ext uri="{FF2B5EF4-FFF2-40B4-BE49-F238E27FC236}">
                <a16:creationId xmlns:a16="http://schemas.microsoft.com/office/drawing/2014/main" id="{991EC7BA-DA7B-2540-A433-89AC946E23C4}"/>
              </a:ext>
            </a:extLst>
          </p:cNvPr>
          <p:cNvSpPr/>
          <p:nvPr/>
        </p:nvSpPr>
        <p:spPr>
          <a:xfrm>
            <a:off x="2823210" y="1691562"/>
            <a:ext cx="4608722" cy="523220"/>
          </a:xfrm>
          <a:prstGeom prst="rect">
            <a:avLst/>
          </a:prstGeom>
        </p:spPr>
        <p:txBody>
          <a:bodyPr wrap="square">
            <a:spAutoFit/>
          </a:bodyPr>
          <a:lstStyle/>
          <a:p>
            <a:pPr marL="742950" lvl="1" indent="-285750" algn="just">
              <a:buFont typeface="Arial" panose="020B0604020202020204" pitchFamily="34" charset="0"/>
              <a:buChar char="•"/>
            </a:pPr>
            <a:r>
              <a:rPr lang="en-US" sz="1400" dirty="0"/>
              <a:t>Knowledge on what and how you can recycle in South Africa </a:t>
            </a:r>
          </a:p>
        </p:txBody>
      </p:sp>
      <p:sp>
        <p:nvSpPr>
          <p:cNvPr id="45" name="Rectangle 44">
            <a:extLst>
              <a:ext uri="{FF2B5EF4-FFF2-40B4-BE49-F238E27FC236}">
                <a16:creationId xmlns:a16="http://schemas.microsoft.com/office/drawing/2014/main" id="{181D9777-7255-C74A-AFE6-842E93611442}"/>
              </a:ext>
            </a:extLst>
          </p:cNvPr>
          <p:cNvSpPr/>
          <p:nvPr/>
        </p:nvSpPr>
        <p:spPr>
          <a:xfrm>
            <a:off x="2834634" y="2077739"/>
            <a:ext cx="5177985" cy="661720"/>
          </a:xfrm>
          <a:prstGeom prst="rect">
            <a:avLst/>
          </a:prstGeom>
        </p:spPr>
        <p:txBody>
          <a:bodyPr wrap="square">
            <a:spAutoFit/>
          </a:bodyPr>
          <a:lstStyle/>
          <a:p>
            <a:pPr lvl="1" algn="just"/>
            <a:endParaRPr lang="en-US" sz="900" dirty="0"/>
          </a:p>
          <a:p>
            <a:pPr marL="742950" lvl="1" indent="-285750" algn="just">
              <a:buFont typeface="Arial" panose="020B0604020202020204" pitchFamily="34" charset="0"/>
              <a:buChar char="•"/>
            </a:pPr>
            <a:r>
              <a:rPr lang="en-US" sz="1400" dirty="0"/>
              <a:t>How our individual ways of living effect the environment (carbon footprints)</a:t>
            </a:r>
          </a:p>
        </p:txBody>
      </p:sp>
      <p:sp>
        <p:nvSpPr>
          <p:cNvPr id="46" name="Rectangle 45">
            <a:extLst>
              <a:ext uri="{FF2B5EF4-FFF2-40B4-BE49-F238E27FC236}">
                <a16:creationId xmlns:a16="http://schemas.microsoft.com/office/drawing/2014/main" id="{F7F5454B-E55B-9A4C-9277-CDD7212C2CDB}"/>
              </a:ext>
            </a:extLst>
          </p:cNvPr>
          <p:cNvSpPr/>
          <p:nvPr/>
        </p:nvSpPr>
        <p:spPr>
          <a:xfrm>
            <a:off x="2823210" y="2772709"/>
            <a:ext cx="5648235" cy="307777"/>
          </a:xfrm>
          <a:prstGeom prst="rect">
            <a:avLst/>
          </a:prstGeom>
        </p:spPr>
        <p:txBody>
          <a:bodyPr wrap="square">
            <a:spAutoFit/>
          </a:bodyPr>
          <a:lstStyle/>
          <a:p>
            <a:pPr marL="742950" lvl="1" indent="-285750" algn="just">
              <a:buFont typeface="Arial" panose="020B0604020202020204" pitchFamily="34" charset="0"/>
              <a:buChar char="•"/>
            </a:pPr>
            <a:r>
              <a:rPr lang="en-US" sz="1400" dirty="0"/>
              <a:t>How to change our consumption patterns in a way that is useful</a:t>
            </a:r>
          </a:p>
        </p:txBody>
      </p:sp>
      <p:grpSp>
        <p:nvGrpSpPr>
          <p:cNvPr id="51" name="Group 50">
            <a:extLst>
              <a:ext uri="{FF2B5EF4-FFF2-40B4-BE49-F238E27FC236}">
                <a16:creationId xmlns:a16="http://schemas.microsoft.com/office/drawing/2014/main" id="{D43BCD63-A483-FB43-AF90-99C9E684186F}"/>
              </a:ext>
            </a:extLst>
          </p:cNvPr>
          <p:cNvGrpSpPr/>
          <p:nvPr/>
        </p:nvGrpSpPr>
        <p:grpSpPr>
          <a:xfrm flipV="1">
            <a:off x="5458775" y="14179"/>
            <a:ext cx="5097898" cy="4768853"/>
            <a:chOff x="5912224" y="4855817"/>
            <a:chExt cx="3384176" cy="3122767"/>
          </a:xfrm>
        </p:grpSpPr>
        <p:cxnSp>
          <p:nvCxnSpPr>
            <p:cNvPr id="52" name="Straight Connector 51">
              <a:extLst>
                <a:ext uri="{FF2B5EF4-FFF2-40B4-BE49-F238E27FC236}">
                  <a16:creationId xmlns:a16="http://schemas.microsoft.com/office/drawing/2014/main" id="{37979329-1C0A-5A43-9508-3D22E608E2C0}"/>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C50F75-0183-054E-B133-EA142539EC27}"/>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130D0A-B5B6-0045-9236-5AEB727255FA}"/>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565208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31">
            <a:extLst>
              <a:ext uri="{FF2B5EF4-FFF2-40B4-BE49-F238E27FC236}">
                <a16:creationId xmlns:a16="http://schemas.microsoft.com/office/drawing/2014/main" id="{BF3A3EC2-44F7-F04C-A647-AF77F249A69A}"/>
              </a:ext>
            </a:extLst>
          </p:cNvPr>
          <p:cNvSpPr/>
          <p:nvPr/>
        </p:nvSpPr>
        <p:spPr>
          <a:xfrm>
            <a:off x="2963453" y="6091733"/>
            <a:ext cx="6123268" cy="747424"/>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31">
            <a:extLst>
              <a:ext uri="{FF2B5EF4-FFF2-40B4-BE49-F238E27FC236}">
                <a16:creationId xmlns:a16="http://schemas.microsoft.com/office/drawing/2014/main" id="{A9B3B2D3-6944-C34C-9F0C-E8F993EC78FA}"/>
              </a:ext>
            </a:extLst>
          </p:cNvPr>
          <p:cNvSpPr/>
          <p:nvPr/>
        </p:nvSpPr>
        <p:spPr>
          <a:xfrm>
            <a:off x="2821711" y="5092678"/>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31">
            <a:extLst>
              <a:ext uri="{FF2B5EF4-FFF2-40B4-BE49-F238E27FC236}">
                <a16:creationId xmlns:a16="http://schemas.microsoft.com/office/drawing/2014/main" id="{48313BAE-4BA6-A148-A97D-C14249815215}"/>
              </a:ext>
            </a:extLst>
          </p:cNvPr>
          <p:cNvSpPr/>
          <p:nvPr/>
        </p:nvSpPr>
        <p:spPr>
          <a:xfrm>
            <a:off x="1945004" y="3921162"/>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31">
            <a:extLst>
              <a:ext uri="{FF2B5EF4-FFF2-40B4-BE49-F238E27FC236}">
                <a16:creationId xmlns:a16="http://schemas.microsoft.com/office/drawing/2014/main" id="{5C4ED075-DA1A-7843-857C-E7AF3F46E27F}"/>
              </a:ext>
            </a:extLst>
          </p:cNvPr>
          <p:cNvSpPr/>
          <p:nvPr/>
        </p:nvSpPr>
        <p:spPr>
          <a:xfrm>
            <a:off x="1072013" y="2759604"/>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31">
            <a:extLst>
              <a:ext uri="{FF2B5EF4-FFF2-40B4-BE49-F238E27FC236}">
                <a16:creationId xmlns:a16="http://schemas.microsoft.com/office/drawing/2014/main" id="{8D08A1F6-EBFA-0741-BCB8-79A256D94641}"/>
              </a:ext>
            </a:extLst>
          </p:cNvPr>
          <p:cNvSpPr/>
          <p:nvPr/>
        </p:nvSpPr>
        <p:spPr>
          <a:xfrm>
            <a:off x="195305" y="1596280"/>
            <a:ext cx="6123268" cy="747424"/>
          </a:xfrm>
          <a:prstGeom prst="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31">
            <a:extLst>
              <a:ext uri="{FF2B5EF4-FFF2-40B4-BE49-F238E27FC236}">
                <a16:creationId xmlns:a16="http://schemas.microsoft.com/office/drawing/2014/main" id="{F755D844-60C0-C547-80D0-A5EE465EFA61}"/>
              </a:ext>
            </a:extLst>
          </p:cNvPr>
          <p:cNvSpPr/>
          <p:nvPr/>
        </p:nvSpPr>
        <p:spPr>
          <a:xfrm>
            <a:off x="360184" y="720642"/>
            <a:ext cx="6369726" cy="689298"/>
          </a:xfrm>
          <a:custGeom>
            <a:avLst/>
            <a:gdLst>
              <a:gd name="connsiteX0" fmla="*/ 0 w 6361186"/>
              <a:gd name="connsiteY0" fmla="*/ 114885 h 689298"/>
              <a:gd name="connsiteX1" fmla="*/ 114885 w 6361186"/>
              <a:gd name="connsiteY1" fmla="*/ 0 h 689298"/>
              <a:gd name="connsiteX2" fmla="*/ 6246301 w 6361186"/>
              <a:gd name="connsiteY2" fmla="*/ 0 h 689298"/>
              <a:gd name="connsiteX3" fmla="*/ 6361186 w 6361186"/>
              <a:gd name="connsiteY3" fmla="*/ 114885 h 689298"/>
              <a:gd name="connsiteX4" fmla="*/ 6361186 w 6361186"/>
              <a:gd name="connsiteY4" fmla="*/ 574413 h 689298"/>
              <a:gd name="connsiteX5" fmla="*/ 6246301 w 6361186"/>
              <a:gd name="connsiteY5" fmla="*/ 689298 h 689298"/>
              <a:gd name="connsiteX6" fmla="*/ 114885 w 6361186"/>
              <a:gd name="connsiteY6" fmla="*/ 689298 h 689298"/>
              <a:gd name="connsiteX7" fmla="*/ 0 w 6361186"/>
              <a:gd name="connsiteY7" fmla="*/ 574413 h 689298"/>
              <a:gd name="connsiteX8" fmla="*/ 0 w 6361186"/>
              <a:gd name="connsiteY8" fmla="*/ 114885 h 689298"/>
              <a:gd name="connsiteX0" fmla="*/ 0 w 6361186"/>
              <a:gd name="connsiteY0" fmla="*/ 114885 h 689298"/>
              <a:gd name="connsiteX1" fmla="*/ 114885 w 6361186"/>
              <a:gd name="connsiteY1" fmla="*/ 0 h 689298"/>
              <a:gd name="connsiteX2" fmla="*/ 5865301 w 6361186"/>
              <a:gd name="connsiteY2" fmla="*/ 19050 h 689298"/>
              <a:gd name="connsiteX3" fmla="*/ 6361186 w 6361186"/>
              <a:gd name="connsiteY3" fmla="*/ 114885 h 689298"/>
              <a:gd name="connsiteX4" fmla="*/ 6361186 w 6361186"/>
              <a:gd name="connsiteY4" fmla="*/ 574413 h 689298"/>
              <a:gd name="connsiteX5" fmla="*/ 6246301 w 6361186"/>
              <a:gd name="connsiteY5" fmla="*/ 689298 h 689298"/>
              <a:gd name="connsiteX6" fmla="*/ 114885 w 6361186"/>
              <a:gd name="connsiteY6" fmla="*/ 689298 h 689298"/>
              <a:gd name="connsiteX7" fmla="*/ 0 w 6361186"/>
              <a:gd name="connsiteY7" fmla="*/ 574413 h 689298"/>
              <a:gd name="connsiteX8" fmla="*/ 0 w 6361186"/>
              <a:gd name="connsiteY8" fmla="*/ 114885 h 689298"/>
              <a:gd name="connsiteX0" fmla="*/ 0 w 6380236"/>
              <a:gd name="connsiteY0" fmla="*/ 114885 h 689298"/>
              <a:gd name="connsiteX1" fmla="*/ 114885 w 6380236"/>
              <a:gd name="connsiteY1" fmla="*/ 0 h 689298"/>
              <a:gd name="connsiteX2" fmla="*/ 5865301 w 6380236"/>
              <a:gd name="connsiteY2" fmla="*/ 19050 h 689298"/>
              <a:gd name="connsiteX3" fmla="*/ 6380236 w 6380236"/>
              <a:gd name="connsiteY3" fmla="*/ 438735 h 689298"/>
              <a:gd name="connsiteX4" fmla="*/ 6361186 w 6380236"/>
              <a:gd name="connsiteY4" fmla="*/ 574413 h 689298"/>
              <a:gd name="connsiteX5" fmla="*/ 6246301 w 6380236"/>
              <a:gd name="connsiteY5" fmla="*/ 689298 h 689298"/>
              <a:gd name="connsiteX6" fmla="*/ 114885 w 6380236"/>
              <a:gd name="connsiteY6" fmla="*/ 689298 h 689298"/>
              <a:gd name="connsiteX7" fmla="*/ 0 w 6380236"/>
              <a:gd name="connsiteY7" fmla="*/ 574413 h 689298"/>
              <a:gd name="connsiteX8" fmla="*/ 0 w 6380236"/>
              <a:gd name="connsiteY8" fmla="*/ 114885 h 689298"/>
              <a:gd name="connsiteX0" fmla="*/ 0 w 6369726"/>
              <a:gd name="connsiteY0" fmla="*/ 114885 h 689298"/>
              <a:gd name="connsiteX1" fmla="*/ 114885 w 6369726"/>
              <a:gd name="connsiteY1" fmla="*/ 0 h 689298"/>
              <a:gd name="connsiteX2" fmla="*/ 5865301 w 6369726"/>
              <a:gd name="connsiteY2" fmla="*/ 19050 h 689298"/>
              <a:gd name="connsiteX3" fmla="*/ 6369726 w 6369726"/>
              <a:gd name="connsiteY3" fmla="*/ 512308 h 689298"/>
              <a:gd name="connsiteX4" fmla="*/ 6361186 w 6369726"/>
              <a:gd name="connsiteY4" fmla="*/ 574413 h 689298"/>
              <a:gd name="connsiteX5" fmla="*/ 6246301 w 6369726"/>
              <a:gd name="connsiteY5" fmla="*/ 689298 h 689298"/>
              <a:gd name="connsiteX6" fmla="*/ 114885 w 6369726"/>
              <a:gd name="connsiteY6" fmla="*/ 689298 h 689298"/>
              <a:gd name="connsiteX7" fmla="*/ 0 w 6369726"/>
              <a:gd name="connsiteY7" fmla="*/ 574413 h 689298"/>
              <a:gd name="connsiteX8" fmla="*/ 0 w 6369726"/>
              <a:gd name="connsiteY8" fmla="*/ 114885 h 6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9726" h="689298">
                <a:moveTo>
                  <a:pt x="0" y="114885"/>
                </a:moveTo>
                <a:cubicBezTo>
                  <a:pt x="0" y="51436"/>
                  <a:pt x="51436" y="0"/>
                  <a:pt x="114885" y="0"/>
                </a:cubicBezTo>
                <a:lnTo>
                  <a:pt x="5865301" y="19050"/>
                </a:lnTo>
                <a:cubicBezTo>
                  <a:pt x="5928750" y="19050"/>
                  <a:pt x="6369726" y="448859"/>
                  <a:pt x="6369726" y="512308"/>
                </a:cubicBezTo>
                <a:cubicBezTo>
                  <a:pt x="6363376" y="557534"/>
                  <a:pt x="6367536" y="529187"/>
                  <a:pt x="6361186" y="574413"/>
                </a:cubicBezTo>
                <a:cubicBezTo>
                  <a:pt x="6361186" y="637862"/>
                  <a:pt x="6309750" y="689298"/>
                  <a:pt x="6246301" y="689298"/>
                </a:cubicBezTo>
                <a:lnTo>
                  <a:pt x="114885" y="689298"/>
                </a:lnTo>
                <a:cubicBezTo>
                  <a:pt x="51436" y="689298"/>
                  <a:pt x="0" y="637862"/>
                  <a:pt x="0" y="574413"/>
                </a:cubicBezTo>
                <a:lnTo>
                  <a:pt x="0" y="114885"/>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7A240607-A30D-BB4E-B245-DDD2876FE794}"/>
              </a:ext>
            </a:extLst>
          </p:cNvPr>
          <p:cNvGrpSpPr/>
          <p:nvPr/>
        </p:nvGrpSpPr>
        <p:grpSpPr>
          <a:xfrm>
            <a:off x="-152399" y="3820397"/>
            <a:ext cx="3384176" cy="3122768"/>
            <a:chOff x="-152399" y="3820397"/>
            <a:chExt cx="3384176" cy="3122768"/>
          </a:xfrm>
        </p:grpSpPr>
        <p:cxnSp>
          <p:nvCxnSpPr>
            <p:cNvPr id="5" name="Straight Connector 4">
              <a:extLst>
                <a:ext uri="{FF2B5EF4-FFF2-40B4-BE49-F238E27FC236}">
                  <a16:creationId xmlns:a16="http://schemas.microsoft.com/office/drawing/2014/main" id="{AFBC5AA7-6A72-4D4C-9D5D-9CA4E0E684DD}"/>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1DAF3C-CF19-0149-8EEC-1526534ECB43}"/>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94EAF4-8413-FD41-A601-0609DE9A2DE5}"/>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541EAC0-6233-A74F-B4A4-E18B4838F444}"/>
              </a:ext>
            </a:extLst>
          </p:cNvPr>
          <p:cNvGrpSpPr/>
          <p:nvPr/>
        </p:nvGrpSpPr>
        <p:grpSpPr>
          <a:xfrm flipV="1">
            <a:off x="5306375" y="-138221"/>
            <a:ext cx="5097898" cy="4768853"/>
            <a:chOff x="5912224" y="4855817"/>
            <a:chExt cx="3384176" cy="3122767"/>
          </a:xfrm>
        </p:grpSpPr>
        <p:cxnSp>
          <p:nvCxnSpPr>
            <p:cNvPr id="10" name="Straight Connector 9">
              <a:extLst>
                <a:ext uri="{FF2B5EF4-FFF2-40B4-BE49-F238E27FC236}">
                  <a16:creationId xmlns:a16="http://schemas.microsoft.com/office/drawing/2014/main" id="{A829D2B3-4C95-9346-9CDE-B5FFB17D6210}"/>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E02A8A5-DA55-A74B-9454-384038DB8FFE}"/>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31097C2-7D61-6F49-AD9C-FA52FD0FF35D}"/>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FA9BD56-CEDF-DB40-A634-35C67B19498E}"/>
              </a:ext>
            </a:extLst>
          </p:cNvPr>
          <p:cNvSpPr txBox="1"/>
          <p:nvPr/>
        </p:nvSpPr>
        <p:spPr>
          <a:xfrm>
            <a:off x="-702771" y="103642"/>
            <a:ext cx="7859522" cy="523220"/>
          </a:xfrm>
          <a:prstGeom prst="rect">
            <a:avLst/>
          </a:prstGeom>
          <a:noFill/>
        </p:spPr>
        <p:txBody>
          <a:bodyPr wrap="square" rtlCol="0">
            <a:spAutoFit/>
          </a:bodyPr>
          <a:lstStyle/>
          <a:p>
            <a:pPr algn="ctr"/>
            <a:r>
              <a:rPr lang="en-US" sz="2800" dirty="0">
                <a:latin typeface="Stencil" pitchFamily="82" charset="77"/>
              </a:rPr>
              <a:t>Technology Used</a:t>
            </a:r>
          </a:p>
        </p:txBody>
      </p:sp>
      <p:sp>
        <p:nvSpPr>
          <p:cNvPr id="18" name="TextBox 17">
            <a:extLst>
              <a:ext uri="{FF2B5EF4-FFF2-40B4-BE49-F238E27FC236}">
                <a16:creationId xmlns:a16="http://schemas.microsoft.com/office/drawing/2014/main" id="{82FCEB7B-3ADF-B44A-B932-905F3F4330A4}"/>
              </a:ext>
            </a:extLst>
          </p:cNvPr>
          <p:cNvSpPr txBox="1"/>
          <p:nvPr/>
        </p:nvSpPr>
        <p:spPr>
          <a:xfrm>
            <a:off x="412734" y="749561"/>
            <a:ext cx="6046268" cy="595285"/>
          </a:xfrm>
          <a:custGeom>
            <a:avLst/>
            <a:gdLst>
              <a:gd name="connsiteX0" fmla="*/ 0 w 6046268"/>
              <a:gd name="connsiteY0" fmla="*/ 0 h 584775"/>
              <a:gd name="connsiteX1" fmla="*/ 6046268 w 6046268"/>
              <a:gd name="connsiteY1" fmla="*/ 0 h 584775"/>
              <a:gd name="connsiteX2" fmla="*/ 6046268 w 6046268"/>
              <a:gd name="connsiteY2" fmla="*/ 584775 h 584775"/>
              <a:gd name="connsiteX3" fmla="*/ 0 w 6046268"/>
              <a:gd name="connsiteY3" fmla="*/ 584775 h 584775"/>
              <a:gd name="connsiteX4" fmla="*/ 0 w 6046268"/>
              <a:gd name="connsiteY4" fmla="*/ 0 h 584775"/>
              <a:gd name="connsiteX0" fmla="*/ 0 w 6046268"/>
              <a:gd name="connsiteY0" fmla="*/ 10510 h 595285"/>
              <a:gd name="connsiteX1" fmla="*/ 5909634 w 6046268"/>
              <a:gd name="connsiteY1" fmla="*/ 0 h 595285"/>
              <a:gd name="connsiteX2" fmla="*/ 6046268 w 6046268"/>
              <a:gd name="connsiteY2" fmla="*/ 595285 h 595285"/>
              <a:gd name="connsiteX3" fmla="*/ 0 w 6046268"/>
              <a:gd name="connsiteY3" fmla="*/ 595285 h 595285"/>
              <a:gd name="connsiteX4" fmla="*/ 0 w 6046268"/>
              <a:gd name="connsiteY4" fmla="*/ 10510 h 595285"/>
              <a:gd name="connsiteX0" fmla="*/ 0 w 6046268"/>
              <a:gd name="connsiteY0" fmla="*/ 10510 h 595285"/>
              <a:gd name="connsiteX1" fmla="*/ 5909634 w 6046268"/>
              <a:gd name="connsiteY1" fmla="*/ 0 h 595285"/>
              <a:gd name="connsiteX2" fmla="*/ 6046268 w 6046268"/>
              <a:gd name="connsiteY2" fmla="*/ 595285 h 595285"/>
              <a:gd name="connsiteX3" fmla="*/ 0 w 6046268"/>
              <a:gd name="connsiteY3" fmla="*/ 595285 h 595285"/>
              <a:gd name="connsiteX4" fmla="*/ 0 w 6046268"/>
              <a:gd name="connsiteY4" fmla="*/ 10510 h 59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6268" h="595285">
                <a:moveTo>
                  <a:pt x="0" y="10510"/>
                </a:moveTo>
                <a:lnTo>
                  <a:pt x="5909634" y="0"/>
                </a:lnTo>
                <a:cubicBezTo>
                  <a:pt x="6102323" y="250979"/>
                  <a:pt x="6000723" y="396857"/>
                  <a:pt x="6046268" y="595285"/>
                </a:cubicBezTo>
                <a:lnTo>
                  <a:pt x="0" y="595285"/>
                </a:lnTo>
                <a:lnTo>
                  <a:pt x="0" y="10510"/>
                </a:lnTo>
                <a:close/>
              </a:path>
            </a:pathLst>
          </a:custGeom>
          <a:noFill/>
        </p:spPr>
        <p:txBody>
          <a:bodyPr wrap="square" rtlCol="0">
            <a:spAutoFit/>
          </a:bodyPr>
          <a:lstStyle/>
          <a:p>
            <a:pPr algn="just"/>
            <a:r>
              <a:rPr lang="en-US" sz="1600" dirty="0"/>
              <a:t>Our solution makes use of a </a:t>
            </a:r>
            <a:r>
              <a:rPr lang="en-US" sz="1600" b="1" i="1" dirty="0">
                <a:highlight>
                  <a:srgbClr val="30EAED"/>
                </a:highlight>
              </a:rPr>
              <a:t>web application</a:t>
            </a:r>
            <a:r>
              <a:rPr lang="en-US" sz="1600" b="1" i="1" dirty="0"/>
              <a:t> </a:t>
            </a:r>
            <a:r>
              <a:rPr lang="en-US" sz="1600" dirty="0"/>
              <a:t>using the following coding languages, modules and open-source code:</a:t>
            </a:r>
          </a:p>
        </p:txBody>
      </p:sp>
      <p:graphicFrame>
        <p:nvGraphicFramePr>
          <p:cNvPr id="4" name="Table 3">
            <a:extLst>
              <a:ext uri="{FF2B5EF4-FFF2-40B4-BE49-F238E27FC236}">
                <a16:creationId xmlns:a16="http://schemas.microsoft.com/office/drawing/2014/main" id="{7CDB9C93-4BCF-274E-9AF0-07EEAEAA05D5}"/>
              </a:ext>
            </a:extLst>
          </p:cNvPr>
          <p:cNvGraphicFramePr>
            <a:graphicFrameLocks noGrp="1"/>
          </p:cNvGraphicFramePr>
          <p:nvPr>
            <p:extLst>
              <p:ext uri="{D42A27DB-BD31-4B8C-83A1-F6EECF244321}">
                <p14:modId xmlns:p14="http://schemas.microsoft.com/office/powerpoint/2010/main" val="1459123060"/>
              </p:ext>
            </p:extLst>
          </p:nvPr>
        </p:nvGraphicFramePr>
        <p:xfrm>
          <a:off x="1072013" y="2745611"/>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b="0" dirty="0">
                          <a:solidFill>
                            <a:schemeClr val="tx1"/>
                          </a:solidFill>
                        </a:rPr>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Django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solidFill>
                            <a:schemeClr val="tx1"/>
                          </a:solidFill>
                        </a:rPr>
                        <a:t>Backend</a:t>
                      </a:r>
                      <a:r>
                        <a:rPr lang="en-GB" sz="120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graphicFrame>
        <p:nvGraphicFramePr>
          <p:cNvPr id="19" name="Table 18">
            <a:extLst>
              <a:ext uri="{FF2B5EF4-FFF2-40B4-BE49-F238E27FC236}">
                <a16:creationId xmlns:a16="http://schemas.microsoft.com/office/drawing/2014/main" id="{B0FBBB01-3655-B842-9134-3532B496CA47}"/>
              </a:ext>
            </a:extLst>
          </p:cNvPr>
          <p:cNvGraphicFramePr>
            <a:graphicFrameLocks noGrp="1"/>
          </p:cNvGraphicFramePr>
          <p:nvPr>
            <p:extLst>
              <p:ext uri="{D42A27DB-BD31-4B8C-83A1-F6EECF244321}">
                <p14:modId xmlns:p14="http://schemas.microsoft.com/office/powerpoint/2010/main" val="3969272777"/>
              </p:ext>
            </p:extLst>
          </p:nvPr>
        </p:nvGraphicFramePr>
        <p:xfrm>
          <a:off x="1945004" y="3913572"/>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b="0" dirty="0">
                          <a:solidFill>
                            <a:schemeClr val="tx1"/>
                          </a:solidFill>
                        </a:rPr>
                        <a: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solidFill>
                            <a:schemeClr val="tx1"/>
                          </a:solidFill>
                        </a:rPr>
                        <a:t>Frontend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graphicFrame>
        <p:nvGraphicFramePr>
          <p:cNvPr id="21" name="Table 20">
            <a:extLst>
              <a:ext uri="{FF2B5EF4-FFF2-40B4-BE49-F238E27FC236}">
                <a16:creationId xmlns:a16="http://schemas.microsoft.com/office/drawing/2014/main" id="{8CECFC2B-26EB-2E4B-B0AC-0FC4018548F7}"/>
              </a:ext>
            </a:extLst>
          </p:cNvPr>
          <p:cNvGraphicFramePr>
            <a:graphicFrameLocks noGrp="1"/>
          </p:cNvGraphicFramePr>
          <p:nvPr>
            <p:extLst>
              <p:ext uri="{D42A27DB-BD31-4B8C-83A1-F6EECF244321}">
                <p14:modId xmlns:p14="http://schemas.microsoft.com/office/powerpoint/2010/main" val="4165289021"/>
              </p:ext>
            </p:extLst>
          </p:nvPr>
        </p:nvGraphicFramePr>
        <p:xfrm>
          <a:off x="2821711" y="5081532"/>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b="0" dirty="0">
                          <a:solidFill>
                            <a:schemeClr val="tx1"/>
                          </a:solidFill>
                        </a:rPr>
                        <a:t>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0" dirty="0" err="1">
                          <a:solidFill>
                            <a:schemeClr val="tx1"/>
                          </a:solidFill>
                        </a:rPr>
                        <a:t>Bulma.io</a:t>
                      </a:r>
                      <a:endParaRPr lang="en-GB"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0" dirty="0">
                          <a:solidFill>
                            <a:schemeClr val="tx1"/>
                          </a:solidFill>
                        </a:rPr>
                        <a:t>Frontend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graphicFrame>
        <p:nvGraphicFramePr>
          <p:cNvPr id="22" name="Table 21">
            <a:extLst>
              <a:ext uri="{FF2B5EF4-FFF2-40B4-BE49-F238E27FC236}">
                <a16:creationId xmlns:a16="http://schemas.microsoft.com/office/drawing/2014/main" id="{7BF21A80-C7A3-9146-BBC4-520EC0EE4590}"/>
              </a:ext>
            </a:extLst>
          </p:cNvPr>
          <p:cNvGraphicFramePr>
            <a:graphicFrameLocks noGrp="1"/>
          </p:cNvGraphicFramePr>
          <p:nvPr>
            <p:extLst>
              <p:ext uri="{D42A27DB-BD31-4B8C-83A1-F6EECF244321}">
                <p14:modId xmlns:p14="http://schemas.microsoft.com/office/powerpoint/2010/main" val="3950850028"/>
              </p:ext>
            </p:extLst>
          </p:nvPr>
        </p:nvGraphicFramePr>
        <p:xfrm>
          <a:off x="195305" y="1577650"/>
          <a:ext cx="6123268" cy="780692"/>
        </p:xfrm>
        <a:graphic>
          <a:graphicData uri="http://schemas.openxmlformats.org/drawingml/2006/table">
            <a:tbl>
              <a:tblPr firstRow="1" bandRow="1">
                <a:tableStyleId>{5C22544A-7EE6-4342-B048-85BDC9FD1C3A}</a:tableStyleId>
              </a:tblPr>
              <a:tblGrid>
                <a:gridCol w="1530817">
                  <a:extLst>
                    <a:ext uri="{9D8B030D-6E8A-4147-A177-3AD203B41FA5}">
                      <a16:colId xmlns:a16="http://schemas.microsoft.com/office/drawing/2014/main" val="1111123792"/>
                    </a:ext>
                  </a:extLst>
                </a:gridCol>
                <a:gridCol w="1530817">
                  <a:extLst>
                    <a:ext uri="{9D8B030D-6E8A-4147-A177-3AD203B41FA5}">
                      <a16:colId xmlns:a16="http://schemas.microsoft.com/office/drawing/2014/main" val="1255647652"/>
                    </a:ext>
                  </a:extLst>
                </a:gridCol>
                <a:gridCol w="1530817">
                  <a:extLst>
                    <a:ext uri="{9D8B030D-6E8A-4147-A177-3AD203B41FA5}">
                      <a16:colId xmlns:a16="http://schemas.microsoft.com/office/drawing/2014/main" val="3790888662"/>
                    </a:ext>
                  </a:extLst>
                </a:gridCol>
                <a:gridCol w="1530817">
                  <a:extLst>
                    <a:ext uri="{9D8B030D-6E8A-4147-A177-3AD203B41FA5}">
                      <a16:colId xmlns:a16="http://schemas.microsoft.com/office/drawing/2014/main" val="760385147"/>
                    </a:ext>
                  </a:extLst>
                </a:gridCol>
              </a:tblGrid>
              <a:tr h="780692">
                <a:tc>
                  <a:txBody>
                    <a:bodyPr/>
                    <a:lstStyle/>
                    <a:p>
                      <a:pPr algn="ctr"/>
                      <a:r>
                        <a:rPr lang="en-GB" sz="1800" b="1" dirty="0">
                          <a:solidFill>
                            <a:schemeClr val="tx1"/>
                          </a:solidFill>
                        </a:rPr>
                        <a:t>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1" dirty="0">
                          <a:solidFill>
                            <a:schemeClr val="tx1"/>
                          </a:solidFill>
                        </a:rPr>
                        <a:t>Modules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1" dirty="0">
                          <a:solidFill>
                            <a:schemeClr val="tx1"/>
                          </a:solidFill>
                        </a:rPr>
                        <a:t>Open-Source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1" dirty="0">
                          <a:solidFill>
                            <a:schemeClr val="tx1"/>
                          </a:solidFill>
                        </a:rPr>
                        <a:t>Where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114173"/>
                  </a:ext>
                </a:extLst>
              </a:tr>
            </a:tbl>
          </a:graphicData>
        </a:graphic>
      </p:graphicFrame>
      <p:sp>
        <p:nvSpPr>
          <p:cNvPr id="2" name="Rectangle 1">
            <a:extLst>
              <a:ext uri="{FF2B5EF4-FFF2-40B4-BE49-F238E27FC236}">
                <a16:creationId xmlns:a16="http://schemas.microsoft.com/office/drawing/2014/main" id="{B84F7D86-B7A6-4E41-9B93-733C26CCF41F}"/>
              </a:ext>
            </a:extLst>
          </p:cNvPr>
          <p:cNvSpPr/>
          <p:nvPr/>
        </p:nvSpPr>
        <p:spPr>
          <a:xfrm>
            <a:off x="3006317" y="6062443"/>
            <a:ext cx="6180548" cy="830997"/>
          </a:xfrm>
          <a:prstGeom prst="rect">
            <a:avLst/>
          </a:prstGeom>
        </p:spPr>
        <p:txBody>
          <a:bodyPr wrap="square">
            <a:spAutoFit/>
          </a:bodyPr>
          <a:lstStyle/>
          <a:p>
            <a:r>
              <a:rPr lang="en-GB" sz="1200" dirty="0"/>
              <a:t>Quiz created using Interact (https://</a:t>
            </a:r>
            <a:r>
              <a:rPr lang="en-GB" sz="1200" dirty="0" err="1"/>
              <a:t>www.tryinteract.com</a:t>
            </a:r>
            <a:r>
              <a:rPr lang="en-GB" sz="1200" dirty="0"/>
              <a:t>/?</a:t>
            </a:r>
            <a:r>
              <a:rPr lang="en-GB" sz="1200" dirty="0" err="1"/>
              <a:t>gspk</a:t>
            </a:r>
            <a:r>
              <a:rPr lang="en-GB" sz="1200" dirty="0"/>
              <a:t>=c2VtYW50aWNsYWJz&amp;sid=1-g-Cj0KCQjwpZT5BRCdARIsAGEX0zmgOtrz0iScpfDjSIhuxxfksa4jnjifWto-pFibtNe6HBcNAkSs2sIaArRFEALw_wcB&amp;gclid=Cj0KCQjwpZT5BRCdARIsAGEX0zmgOtrz0iScpfDjSIhuxxfksa4jnjifWto-pFibtNe6HBcNAkSs2sIaArRFEALw_wcB)</a:t>
            </a:r>
          </a:p>
        </p:txBody>
      </p:sp>
      <p:pic>
        <p:nvPicPr>
          <p:cNvPr id="8" name="Audio 7">
            <a:hlinkClick r:id="" action="ppaction://media"/>
            <a:extLst>
              <a:ext uri="{FF2B5EF4-FFF2-40B4-BE49-F238E27FC236}">
                <a16:creationId xmlns:a16="http://schemas.microsoft.com/office/drawing/2014/main" id="{C6243F5C-D587-CE42-8B24-A9041A2352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486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3">
            <a:extLst>
              <a:ext uri="{FF2B5EF4-FFF2-40B4-BE49-F238E27FC236}">
                <a16:creationId xmlns:a16="http://schemas.microsoft.com/office/drawing/2014/main" id="{33B1DF5F-09B7-9943-8B23-4CAEFB4C3D47}"/>
              </a:ext>
            </a:extLst>
          </p:cNvPr>
          <p:cNvSpPr/>
          <p:nvPr/>
        </p:nvSpPr>
        <p:spPr>
          <a:xfrm>
            <a:off x="1361144" y="5158107"/>
            <a:ext cx="5454183" cy="594630"/>
          </a:xfrm>
          <a:custGeom>
            <a:avLst/>
            <a:gdLst>
              <a:gd name="connsiteX0" fmla="*/ 0 w 5505410"/>
              <a:gd name="connsiteY0" fmla="*/ 97778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97778 w 5505410"/>
              <a:gd name="connsiteY6" fmla="*/ 586655 h 586655"/>
              <a:gd name="connsiteX7" fmla="*/ 0 w 5505410"/>
              <a:gd name="connsiteY7" fmla="*/ 488877 h 586655"/>
              <a:gd name="connsiteX8" fmla="*/ 0 w 5505410"/>
              <a:gd name="connsiteY8" fmla="*/ 97778 h 586655"/>
              <a:gd name="connsiteX0" fmla="*/ 0 w 5505410"/>
              <a:gd name="connsiteY0" fmla="*/ 97778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682994 w 5505410"/>
              <a:gd name="connsiteY6" fmla="*/ 586655 h 586655"/>
              <a:gd name="connsiteX7" fmla="*/ 0 w 5505410"/>
              <a:gd name="connsiteY7" fmla="*/ 488877 h 586655"/>
              <a:gd name="connsiteX8" fmla="*/ 0 w 5505410"/>
              <a:gd name="connsiteY8" fmla="*/ 97778 h 586655"/>
              <a:gd name="connsiteX0" fmla="*/ 0 w 5505410"/>
              <a:gd name="connsiteY0" fmla="*/ 97778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682994 w 5505410"/>
              <a:gd name="connsiteY6" fmla="*/ 586655 h 586655"/>
              <a:gd name="connsiteX7" fmla="*/ 438912 w 5505410"/>
              <a:gd name="connsiteY7" fmla="*/ 403533 h 586655"/>
              <a:gd name="connsiteX8" fmla="*/ 0 w 5505410"/>
              <a:gd name="connsiteY8" fmla="*/ 97778 h 586655"/>
              <a:gd name="connsiteX0" fmla="*/ 0 w 5505410"/>
              <a:gd name="connsiteY0" fmla="*/ 73394 h 586655"/>
              <a:gd name="connsiteX1" fmla="*/ 97778 w 5505410"/>
              <a:gd name="connsiteY1" fmla="*/ 0 h 586655"/>
              <a:gd name="connsiteX2" fmla="*/ 5407632 w 5505410"/>
              <a:gd name="connsiteY2" fmla="*/ 0 h 586655"/>
              <a:gd name="connsiteX3" fmla="*/ 5505410 w 5505410"/>
              <a:gd name="connsiteY3" fmla="*/ 97778 h 586655"/>
              <a:gd name="connsiteX4" fmla="*/ 5505410 w 5505410"/>
              <a:gd name="connsiteY4" fmla="*/ 488877 h 586655"/>
              <a:gd name="connsiteX5" fmla="*/ 5407632 w 5505410"/>
              <a:gd name="connsiteY5" fmla="*/ 586655 h 586655"/>
              <a:gd name="connsiteX6" fmla="*/ 682994 w 5505410"/>
              <a:gd name="connsiteY6" fmla="*/ 586655 h 586655"/>
              <a:gd name="connsiteX7" fmla="*/ 438912 w 5505410"/>
              <a:gd name="connsiteY7" fmla="*/ 403533 h 586655"/>
              <a:gd name="connsiteX8" fmla="*/ 0 w 5505410"/>
              <a:gd name="connsiteY8" fmla="*/ 73394 h 586655"/>
              <a:gd name="connsiteX0" fmla="*/ 143623 w 5417385"/>
              <a:gd name="connsiteY0" fmla="*/ 32601 h 594630"/>
              <a:gd name="connsiteX1" fmla="*/ 9753 w 5417385"/>
              <a:gd name="connsiteY1" fmla="*/ 7975 h 594630"/>
              <a:gd name="connsiteX2" fmla="*/ 5319607 w 5417385"/>
              <a:gd name="connsiteY2" fmla="*/ 7975 h 594630"/>
              <a:gd name="connsiteX3" fmla="*/ 5417385 w 5417385"/>
              <a:gd name="connsiteY3" fmla="*/ 105753 h 594630"/>
              <a:gd name="connsiteX4" fmla="*/ 5417385 w 5417385"/>
              <a:gd name="connsiteY4" fmla="*/ 496852 h 594630"/>
              <a:gd name="connsiteX5" fmla="*/ 5319607 w 5417385"/>
              <a:gd name="connsiteY5" fmla="*/ 594630 h 594630"/>
              <a:gd name="connsiteX6" fmla="*/ 594969 w 5417385"/>
              <a:gd name="connsiteY6" fmla="*/ 594630 h 594630"/>
              <a:gd name="connsiteX7" fmla="*/ 350887 w 5417385"/>
              <a:gd name="connsiteY7" fmla="*/ 411508 h 594630"/>
              <a:gd name="connsiteX8" fmla="*/ 143623 w 5417385"/>
              <a:gd name="connsiteY8" fmla="*/ 32601 h 594630"/>
              <a:gd name="connsiteX0" fmla="*/ 15276 w 5289038"/>
              <a:gd name="connsiteY0" fmla="*/ 32601 h 594630"/>
              <a:gd name="connsiteX1" fmla="*/ 27710 w 5289038"/>
              <a:gd name="connsiteY1" fmla="*/ 7975 h 594630"/>
              <a:gd name="connsiteX2" fmla="*/ 5191260 w 5289038"/>
              <a:gd name="connsiteY2" fmla="*/ 7975 h 594630"/>
              <a:gd name="connsiteX3" fmla="*/ 5289038 w 5289038"/>
              <a:gd name="connsiteY3" fmla="*/ 105753 h 594630"/>
              <a:gd name="connsiteX4" fmla="*/ 5289038 w 5289038"/>
              <a:gd name="connsiteY4" fmla="*/ 496852 h 594630"/>
              <a:gd name="connsiteX5" fmla="*/ 5191260 w 5289038"/>
              <a:gd name="connsiteY5" fmla="*/ 594630 h 594630"/>
              <a:gd name="connsiteX6" fmla="*/ 466622 w 5289038"/>
              <a:gd name="connsiteY6" fmla="*/ 594630 h 594630"/>
              <a:gd name="connsiteX7" fmla="*/ 222540 w 5289038"/>
              <a:gd name="connsiteY7" fmla="*/ 411508 h 594630"/>
              <a:gd name="connsiteX8" fmla="*/ 15276 w 5289038"/>
              <a:gd name="connsiteY8" fmla="*/ 32601 h 594630"/>
              <a:gd name="connsiteX0" fmla="*/ 15276 w 5289038"/>
              <a:gd name="connsiteY0" fmla="*/ 32601 h 594630"/>
              <a:gd name="connsiteX1" fmla="*/ 27710 w 5289038"/>
              <a:gd name="connsiteY1" fmla="*/ 7975 h 594630"/>
              <a:gd name="connsiteX2" fmla="*/ 5191260 w 5289038"/>
              <a:gd name="connsiteY2" fmla="*/ 7975 h 594630"/>
              <a:gd name="connsiteX3" fmla="*/ 5289038 w 5289038"/>
              <a:gd name="connsiteY3" fmla="*/ 105753 h 594630"/>
              <a:gd name="connsiteX4" fmla="*/ 5289038 w 5289038"/>
              <a:gd name="connsiteY4" fmla="*/ 496852 h 594630"/>
              <a:gd name="connsiteX5" fmla="*/ 5191260 w 5289038"/>
              <a:gd name="connsiteY5" fmla="*/ 594630 h 594630"/>
              <a:gd name="connsiteX6" fmla="*/ 466622 w 5289038"/>
              <a:gd name="connsiteY6" fmla="*/ 594630 h 594630"/>
              <a:gd name="connsiteX7" fmla="*/ 405420 w 5289038"/>
              <a:gd name="connsiteY7" fmla="*/ 350548 h 594630"/>
              <a:gd name="connsiteX8" fmla="*/ 15276 w 5289038"/>
              <a:gd name="connsiteY8" fmla="*/ 32601 h 594630"/>
              <a:gd name="connsiteX0" fmla="*/ 15276 w 5289038"/>
              <a:gd name="connsiteY0" fmla="*/ 32601 h 594630"/>
              <a:gd name="connsiteX1" fmla="*/ 27710 w 5289038"/>
              <a:gd name="connsiteY1" fmla="*/ 7975 h 594630"/>
              <a:gd name="connsiteX2" fmla="*/ 5191260 w 5289038"/>
              <a:gd name="connsiteY2" fmla="*/ 7975 h 594630"/>
              <a:gd name="connsiteX3" fmla="*/ 5289038 w 5289038"/>
              <a:gd name="connsiteY3" fmla="*/ 105753 h 594630"/>
              <a:gd name="connsiteX4" fmla="*/ 5289038 w 5289038"/>
              <a:gd name="connsiteY4" fmla="*/ 496852 h 594630"/>
              <a:gd name="connsiteX5" fmla="*/ 5191260 w 5289038"/>
              <a:gd name="connsiteY5" fmla="*/ 594630 h 594630"/>
              <a:gd name="connsiteX6" fmla="*/ 661694 w 5289038"/>
              <a:gd name="connsiteY6" fmla="*/ 570246 h 594630"/>
              <a:gd name="connsiteX7" fmla="*/ 405420 w 5289038"/>
              <a:gd name="connsiteY7" fmla="*/ 350548 h 594630"/>
              <a:gd name="connsiteX8" fmla="*/ 15276 w 5289038"/>
              <a:gd name="connsiteY8" fmla="*/ 32601 h 59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9038" h="594630">
                <a:moveTo>
                  <a:pt x="15276" y="32601"/>
                </a:moveTo>
                <a:cubicBezTo>
                  <a:pt x="15276" y="-21400"/>
                  <a:pt x="-26291" y="7975"/>
                  <a:pt x="27710" y="7975"/>
                </a:cubicBezTo>
                <a:lnTo>
                  <a:pt x="5191260" y="7975"/>
                </a:lnTo>
                <a:cubicBezTo>
                  <a:pt x="5245261" y="7975"/>
                  <a:pt x="5289038" y="51752"/>
                  <a:pt x="5289038" y="105753"/>
                </a:cubicBezTo>
                <a:lnTo>
                  <a:pt x="5289038" y="496852"/>
                </a:lnTo>
                <a:cubicBezTo>
                  <a:pt x="5289038" y="550853"/>
                  <a:pt x="5245261" y="594630"/>
                  <a:pt x="5191260" y="594630"/>
                </a:cubicBezTo>
                <a:lnTo>
                  <a:pt x="661694" y="570246"/>
                </a:lnTo>
                <a:cubicBezTo>
                  <a:pt x="607693" y="570246"/>
                  <a:pt x="405420" y="404549"/>
                  <a:pt x="405420" y="350548"/>
                </a:cubicBezTo>
                <a:lnTo>
                  <a:pt x="15276" y="32601"/>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6A4A0163-9503-DE4E-84BF-CC2E27C2F0F3}"/>
              </a:ext>
            </a:extLst>
          </p:cNvPr>
          <p:cNvSpPr/>
          <p:nvPr/>
        </p:nvSpPr>
        <p:spPr>
          <a:xfrm>
            <a:off x="3755503" y="6217262"/>
            <a:ext cx="5359963" cy="629912"/>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ounded Rectangle 46">
            <a:extLst>
              <a:ext uri="{FF2B5EF4-FFF2-40B4-BE49-F238E27FC236}">
                <a16:creationId xmlns:a16="http://schemas.microsoft.com/office/drawing/2014/main" id="{4FA40115-6AF1-7F41-B10C-7D26158C58CA}"/>
              </a:ext>
            </a:extLst>
          </p:cNvPr>
          <p:cNvSpPr/>
          <p:nvPr/>
        </p:nvSpPr>
        <p:spPr>
          <a:xfrm>
            <a:off x="3808314" y="4084766"/>
            <a:ext cx="5251493" cy="731735"/>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AEEC8332-AC82-A345-8DB7-809DFADAB9E0}"/>
              </a:ext>
            </a:extLst>
          </p:cNvPr>
          <p:cNvSpPr/>
          <p:nvPr/>
        </p:nvSpPr>
        <p:spPr>
          <a:xfrm>
            <a:off x="-16833" y="3119709"/>
            <a:ext cx="5472824" cy="583545"/>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A5D68AFD-1A41-3048-BBB5-1984C9E7D327}"/>
              </a:ext>
            </a:extLst>
          </p:cNvPr>
          <p:cNvSpPr/>
          <p:nvPr/>
        </p:nvSpPr>
        <p:spPr>
          <a:xfrm>
            <a:off x="2191602" y="2174130"/>
            <a:ext cx="6355839" cy="700186"/>
          </a:xfrm>
          <a:custGeom>
            <a:avLst/>
            <a:gdLst>
              <a:gd name="connsiteX0" fmla="*/ 0 w 5501920"/>
              <a:gd name="connsiteY0" fmla="*/ 92000 h 551989"/>
              <a:gd name="connsiteX1" fmla="*/ 92000 w 5501920"/>
              <a:gd name="connsiteY1" fmla="*/ 0 h 551989"/>
              <a:gd name="connsiteX2" fmla="*/ 5409920 w 5501920"/>
              <a:gd name="connsiteY2" fmla="*/ 0 h 551989"/>
              <a:gd name="connsiteX3" fmla="*/ 5501920 w 5501920"/>
              <a:gd name="connsiteY3" fmla="*/ 92000 h 551989"/>
              <a:gd name="connsiteX4" fmla="*/ 5501920 w 5501920"/>
              <a:gd name="connsiteY4" fmla="*/ 459989 h 551989"/>
              <a:gd name="connsiteX5" fmla="*/ 5409920 w 5501920"/>
              <a:gd name="connsiteY5" fmla="*/ 551989 h 551989"/>
              <a:gd name="connsiteX6" fmla="*/ 92000 w 5501920"/>
              <a:gd name="connsiteY6" fmla="*/ 551989 h 551989"/>
              <a:gd name="connsiteX7" fmla="*/ 0 w 5501920"/>
              <a:gd name="connsiteY7" fmla="*/ 459989 h 551989"/>
              <a:gd name="connsiteX8" fmla="*/ 0 w 5501920"/>
              <a:gd name="connsiteY8" fmla="*/ 92000 h 551989"/>
              <a:gd name="connsiteX0" fmla="*/ 0 w 5501920"/>
              <a:gd name="connsiteY0" fmla="*/ 92000 h 551989"/>
              <a:gd name="connsiteX1" fmla="*/ 92000 w 5501920"/>
              <a:gd name="connsiteY1" fmla="*/ 0 h 551989"/>
              <a:gd name="connsiteX2" fmla="*/ 5053459 w 5501920"/>
              <a:gd name="connsiteY2" fmla="*/ 0 h 551989"/>
              <a:gd name="connsiteX3" fmla="*/ 5501920 w 5501920"/>
              <a:gd name="connsiteY3" fmla="*/ 92000 h 551989"/>
              <a:gd name="connsiteX4" fmla="*/ 5501920 w 5501920"/>
              <a:gd name="connsiteY4" fmla="*/ 459989 h 551989"/>
              <a:gd name="connsiteX5" fmla="*/ 5409920 w 5501920"/>
              <a:gd name="connsiteY5" fmla="*/ 551989 h 551989"/>
              <a:gd name="connsiteX6" fmla="*/ 92000 w 5501920"/>
              <a:gd name="connsiteY6" fmla="*/ 551989 h 551989"/>
              <a:gd name="connsiteX7" fmla="*/ 0 w 5501920"/>
              <a:gd name="connsiteY7" fmla="*/ 459989 h 551989"/>
              <a:gd name="connsiteX8" fmla="*/ 0 w 5501920"/>
              <a:gd name="connsiteY8" fmla="*/ 92000 h 551989"/>
              <a:gd name="connsiteX0" fmla="*/ 0 w 5501920"/>
              <a:gd name="connsiteY0" fmla="*/ 92000 h 551989"/>
              <a:gd name="connsiteX1" fmla="*/ 92000 w 5501920"/>
              <a:gd name="connsiteY1" fmla="*/ 0 h 551989"/>
              <a:gd name="connsiteX2" fmla="*/ 5053459 w 5501920"/>
              <a:gd name="connsiteY2" fmla="*/ 0 h 551989"/>
              <a:gd name="connsiteX3" fmla="*/ 5501920 w 5501920"/>
              <a:gd name="connsiteY3" fmla="*/ 355471 h 551989"/>
              <a:gd name="connsiteX4" fmla="*/ 5501920 w 5501920"/>
              <a:gd name="connsiteY4" fmla="*/ 459989 h 551989"/>
              <a:gd name="connsiteX5" fmla="*/ 5409920 w 5501920"/>
              <a:gd name="connsiteY5" fmla="*/ 551989 h 551989"/>
              <a:gd name="connsiteX6" fmla="*/ 92000 w 5501920"/>
              <a:gd name="connsiteY6" fmla="*/ 551989 h 551989"/>
              <a:gd name="connsiteX7" fmla="*/ 0 w 5501920"/>
              <a:gd name="connsiteY7" fmla="*/ 459989 h 551989"/>
              <a:gd name="connsiteX8" fmla="*/ 0 w 5501920"/>
              <a:gd name="connsiteY8" fmla="*/ 92000 h 551989"/>
              <a:gd name="connsiteX0" fmla="*/ 0 w 5621349"/>
              <a:gd name="connsiteY0" fmla="*/ 92000 h 551989"/>
              <a:gd name="connsiteX1" fmla="*/ 92000 w 5621349"/>
              <a:gd name="connsiteY1" fmla="*/ 0 h 551989"/>
              <a:gd name="connsiteX2" fmla="*/ 5053459 w 5621349"/>
              <a:gd name="connsiteY2" fmla="*/ 0 h 551989"/>
              <a:gd name="connsiteX3" fmla="*/ 5501920 w 5621349"/>
              <a:gd name="connsiteY3" fmla="*/ 355471 h 551989"/>
              <a:gd name="connsiteX4" fmla="*/ 5501920 w 5621349"/>
              <a:gd name="connsiteY4" fmla="*/ 459989 h 551989"/>
              <a:gd name="connsiteX5" fmla="*/ 5611398 w 5621349"/>
              <a:gd name="connsiteY5" fmla="*/ 536490 h 551989"/>
              <a:gd name="connsiteX6" fmla="*/ 92000 w 5621349"/>
              <a:gd name="connsiteY6" fmla="*/ 551989 h 551989"/>
              <a:gd name="connsiteX7" fmla="*/ 0 w 5621349"/>
              <a:gd name="connsiteY7" fmla="*/ 459989 h 551989"/>
              <a:gd name="connsiteX8" fmla="*/ 0 w 5621349"/>
              <a:gd name="connsiteY8" fmla="*/ 92000 h 551989"/>
              <a:gd name="connsiteX0" fmla="*/ 0 w 5846996"/>
              <a:gd name="connsiteY0" fmla="*/ 92000 h 551989"/>
              <a:gd name="connsiteX1" fmla="*/ 92000 w 5846996"/>
              <a:gd name="connsiteY1" fmla="*/ 0 h 551989"/>
              <a:gd name="connsiteX2" fmla="*/ 5053459 w 5846996"/>
              <a:gd name="connsiteY2" fmla="*/ 0 h 551989"/>
              <a:gd name="connsiteX3" fmla="*/ 5501920 w 5846996"/>
              <a:gd name="connsiteY3" fmla="*/ 355471 h 551989"/>
              <a:gd name="connsiteX4" fmla="*/ 5501920 w 5846996"/>
              <a:gd name="connsiteY4" fmla="*/ 459989 h 551989"/>
              <a:gd name="connsiteX5" fmla="*/ 5842445 w 5846996"/>
              <a:gd name="connsiteY5" fmla="*/ 536490 h 551989"/>
              <a:gd name="connsiteX6" fmla="*/ 92000 w 5846996"/>
              <a:gd name="connsiteY6" fmla="*/ 551989 h 551989"/>
              <a:gd name="connsiteX7" fmla="*/ 0 w 5846996"/>
              <a:gd name="connsiteY7" fmla="*/ 459989 h 551989"/>
              <a:gd name="connsiteX8" fmla="*/ 0 w 5846996"/>
              <a:gd name="connsiteY8" fmla="*/ 92000 h 551989"/>
              <a:gd name="connsiteX0" fmla="*/ 0 w 5850675"/>
              <a:gd name="connsiteY0" fmla="*/ 92000 h 551989"/>
              <a:gd name="connsiteX1" fmla="*/ 92000 w 5850675"/>
              <a:gd name="connsiteY1" fmla="*/ 0 h 551989"/>
              <a:gd name="connsiteX2" fmla="*/ 5053459 w 5850675"/>
              <a:gd name="connsiteY2" fmla="*/ 0 h 551989"/>
              <a:gd name="connsiteX3" fmla="*/ 5501920 w 5850675"/>
              <a:gd name="connsiteY3" fmla="*/ 355471 h 551989"/>
              <a:gd name="connsiteX4" fmla="*/ 5692194 w 5850675"/>
              <a:gd name="connsiteY4" fmla="*/ 413251 h 551989"/>
              <a:gd name="connsiteX5" fmla="*/ 5842445 w 5850675"/>
              <a:gd name="connsiteY5" fmla="*/ 536490 h 551989"/>
              <a:gd name="connsiteX6" fmla="*/ 92000 w 5850675"/>
              <a:gd name="connsiteY6" fmla="*/ 551989 h 551989"/>
              <a:gd name="connsiteX7" fmla="*/ 0 w 5850675"/>
              <a:gd name="connsiteY7" fmla="*/ 459989 h 551989"/>
              <a:gd name="connsiteX8" fmla="*/ 0 w 5850675"/>
              <a:gd name="connsiteY8" fmla="*/ 92000 h 551989"/>
              <a:gd name="connsiteX0" fmla="*/ 0 w 5850675"/>
              <a:gd name="connsiteY0" fmla="*/ 92000 h 551989"/>
              <a:gd name="connsiteX1" fmla="*/ 92000 w 5850675"/>
              <a:gd name="connsiteY1" fmla="*/ 0 h 551989"/>
              <a:gd name="connsiteX2" fmla="*/ 5053459 w 5850675"/>
              <a:gd name="connsiteY2" fmla="*/ 0 h 551989"/>
              <a:gd name="connsiteX3" fmla="*/ 5488329 w 5850675"/>
              <a:gd name="connsiteY3" fmla="*/ 308733 h 551989"/>
              <a:gd name="connsiteX4" fmla="*/ 5692194 w 5850675"/>
              <a:gd name="connsiteY4" fmla="*/ 413251 h 551989"/>
              <a:gd name="connsiteX5" fmla="*/ 5842445 w 5850675"/>
              <a:gd name="connsiteY5" fmla="*/ 536490 h 551989"/>
              <a:gd name="connsiteX6" fmla="*/ 92000 w 5850675"/>
              <a:gd name="connsiteY6" fmla="*/ 551989 h 551989"/>
              <a:gd name="connsiteX7" fmla="*/ 0 w 5850675"/>
              <a:gd name="connsiteY7" fmla="*/ 459989 h 551989"/>
              <a:gd name="connsiteX8" fmla="*/ 0 w 5850675"/>
              <a:gd name="connsiteY8" fmla="*/ 92000 h 551989"/>
              <a:gd name="connsiteX0" fmla="*/ 0 w 5850675"/>
              <a:gd name="connsiteY0" fmla="*/ 103684 h 563673"/>
              <a:gd name="connsiteX1" fmla="*/ 92000 w 5850675"/>
              <a:gd name="connsiteY1" fmla="*/ 11684 h 563673"/>
              <a:gd name="connsiteX2" fmla="*/ 5121414 w 5850675"/>
              <a:gd name="connsiteY2" fmla="*/ 0 h 563673"/>
              <a:gd name="connsiteX3" fmla="*/ 5488329 w 5850675"/>
              <a:gd name="connsiteY3" fmla="*/ 320417 h 563673"/>
              <a:gd name="connsiteX4" fmla="*/ 5692194 w 5850675"/>
              <a:gd name="connsiteY4" fmla="*/ 424935 h 563673"/>
              <a:gd name="connsiteX5" fmla="*/ 5842445 w 5850675"/>
              <a:gd name="connsiteY5" fmla="*/ 548174 h 563673"/>
              <a:gd name="connsiteX6" fmla="*/ 92000 w 5850675"/>
              <a:gd name="connsiteY6" fmla="*/ 563673 h 563673"/>
              <a:gd name="connsiteX7" fmla="*/ 0 w 5850675"/>
              <a:gd name="connsiteY7" fmla="*/ 471673 h 563673"/>
              <a:gd name="connsiteX8" fmla="*/ 0 w 5850675"/>
              <a:gd name="connsiteY8" fmla="*/ 103684 h 56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0675" h="563673">
                <a:moveTo>
                  <a:pt x="0" y="103684"/>
                </a:moveTo>
                <a:cubicBezTo>
                  <a:pt x="0" y="52874"/>
                  <a:pt x="41190" y="11684"/>
                  <a:pt x="92000" y="11684"/>
                </a:cubicBezTo>
                <a:lnTo>
                  <a:pt x="5121414" y="0"/>
                </a:lnTo>
                <a:cubicBezTo>
                  <a:pt x="5172224" y="0"/>
                  <a:pt x="5488329" y="269607"/>
                  <a:pt x="5488329" y="320417"/>
                </a:cubicBezTo>
                <a:lnTo>
                  <a:pt x="5692194" y="424935"/>
                </a:lnTo>
                <a:cubicBezTo>
                  <a:pt x="5692194" y="475745"/>
                  <a:pt x="5893255" y="548174"/>
                  <a:pt x="5842445" y="548174"/>
                </a:cubicBezTo>
                <a:lnTo>
                  <a:pt x="92000" y="563673"/>
                </a:lnTo>
                <a:cubicBezTo>
                  <a:pt x="41190" y="563673"/>
                  <a:pt x="0" y="522483"/>
                  <a:pt x="0" y="471673"/>
                </a:cubicBezTo>
                <a:lnTo>
                  <a:pt x="0" y="103684"/>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7DFB5941-E385-6E44-84AE-6B50A638AAE0}"/>
              </a:ext>
            </a:extLst>
          </p:cNvPr>
          <p:cNvSpPr/>
          <p:nvPr/>
        </p:nvSpPr>
        <p:spPr>
          <a:xfrm>
            <a:off x="25731" y="735423"/>
            <a:ext cx="7420412" cy="1201037"/>
          </a:xfrm>
          <a:custGeom>
            <a:avLst/>
            <a:gdLst>
              <a:gd name="connsiteX0" fmla="*/ 0 w 6970961"/>
              <a:gd name="connsiteY0" fmla="*/ 198220 h 1189295"/>
              <a:gd name="connsiteX1" fmla="*/ 198220 w 6970961"/>
              <a:gd name="connsiteY1" fmla="*/ 0 h 1189295"/>
              <a:gd name="connsiteX2" fmla="*/ 6772741 w 6970961"/>
              <a:gd name="connsiteY2" fmla="*/ 0 h 1189295"/>
              <a:gd name="connsiteX3" fmla="*/ 6970961 w 6970961"/>
              <a:gd name="connsiteY3" fmla="*/ 198220 h 1189295"/>
              <a:gd name="connsiteX4" fmla="*/ 6970961 w 6970961"/>
              <a:gd name="connsiteY4" fmla="*/ 991075 h 1189295"/>
              <a:gd name="connsiteX5" fmla="*/ 6772741 w 6970961"/>
              <a:gd name="connsiteY5" fmla="*/ 1189295 h 1189295"/>
              <a:gd name="connsiteX6" fmla="*/ 198220 w 6970961"/>
              <a:gd name="connsiteY6" fmla="*/ 1189295 h 1189295"/>
              <a:gd name="connsiteX7" fmla="*/ 0 w 6970961"/>
              <a:gd name="connsiteY7" fmla="*/ 991075 h 1189295"/>
              <a:gd name="connsiteX8" fmla="*/ 0 w 6970961"/>
              <a:gd name="connsiteY8" fmla="*/ 198220 h 1189295"/>
              <a:gd name="connsiteX0" fmla="*/ 0 w 6970961"/>
              <a:gd name="connsiteY0" fmla="*/ 213719 h 1204794"/>
              <a:gd name="connsiteX1" fmla="*/ 198220 w 6970961"/>
              <a:gd name="connsiteY1" fmla="*/ 15499 h 1204794"/>
              <a:gd name="connsiteX2" fmla="*/ 6075317 w 6970961"/>
              <a:gd name="connsiteY2" fmla="*/ 0 h 1204794"/>
              <a:gd name="connsiteX3" fmla="*/ 6970961 w 6970961"/>
              <a:gd name="connsiteY3" fmla="*/ 213719 h 1204794"/>
              <a:gd name="connsiteX4" fmla="*/ 6970961 w 6970961"/>
              <a:gd name="connsiteY4" fmla="*/ 1006574 h 1204794"/>
              <a:gd name="connsiteX5" fmla="*/ 6772741 w 6970961"/>
              <a:gd name="connsiteY5" fmla="*/ 1204794 h 1204794"/>
              <a:gd name="connsiteX6" fmla="*/ 198220 w 6970961"/>
              <a:gd name="connsiteY6" fmla="*/ 1204794 h 1204794"/>
              <a:gd name="connsiteX7" fmla="*/ 0 w 6970961"/>
              <a:gd name="connsiteY7" fmla="*/ 1006574 h 1204794"/>
              <a:gd name="connsiteX8" fmla="*/ 0 w 6970961"/>
              <a:gd name="connsiteY8" fmla="*/ 213719 h 1204794"/>
              <a:gd name="connsiteX0" fmla="*/ 0 w 6970961"/>
              <a:gd name="connsiteY0" fmla="*/ 213719 h 1204794"/>
              <a:gd name="connsiteX1" fmla="*/ 198220 w 6970961"/>
              <a:gd name="connsiteY1" fmla="*/ 15499 h 1204794"/>
              <a:gd name="connsiteX2" fmla="*/ 6075317 w 6970961"/>
              <a:gd name="connsiteY2" fmla="*/ 0 h 1204794"/>
              <a:gd name="connsiteX3" fmla="*/ 6939964 w 6970961"/>
              <a:gd name="connsiteY3" fmla="*/ 725163 h 1204794"/>
              <a:gd name="connsiteX4" fmla="*/ 6970961 w 6970961"/>
              <a:gd name="connsiteY4" fmla="*/ 1006574 h 1204794"/>
              <a:gd name="connsiteX5" fmla="*/ 6772741 w 6970961"/>
              <a:gd name="connsiteY5" fmla="*/ 1204794 h 1204794"/>
              <a:gd name="connsiteX6" fmla="*/ 198220 w 6970961"/>
              <a:gd name="connsiteY6" fmla="*/ 1204794 h 1204794"/>
              <a:gd name="connsiteX7" fmla="*/ 0 w 6970961"/>
              <a:gd name="connsiteY7" fmla="*/ 1006574 h 1204794"/>
              <a:gd name="connsiteX8" fmla="*/ 0 w 6970961"/>
              <a:gd name="connsiteY8" fmla="*/ 213719 h 1204794"/>
              <a:gd name="connsiteX0" fmla="*/ 0 w 6970961"/>
              <a:gd name="connsiteY0" fmla="*/ 198221 h 1189296"/>
              <a:gd name="connsiteX1" fmla="*/ 198220 w 6970961"/>
              <a:gd name="connsiteY1" fmla="*/ 1 h 1189296"/>
              <a:gd name="connsiteX2" fmla="*/ 6137310 w 6970961"/>
              <a:gd name="connsiteY2" fmla="*/ 0 h 1189296"/>
              <a:gd name="connsiteX3" fmla="*/ 6939964 w 6970961"/>
              <a:gd name="connsiteY3" fmla="*/ 709665 h 1189296"/>
              <a:gd name="connsiteX4" fmla="*/ 6970961 w 6970961"/>
              <a:gd name="connsiteY4" fmla="*/ 991076 h 1189296"/>
              <a:gd name="connsiteX5" fmla="*/ 6772741 w 6970961"/>
              <a:gd name="connsiteY5" fmla="*/ 1189296 h 1189296"/>
              <a:gd name="connsiteX6" fmla="*/ 198220 w 6970961"/>
              <a:gd name="connsiteY6" fmla="*/ 1189296 h 1189296"/>
              <a:gd name="connsiteX7" fmla="*/ 0 w 6970961"/>
              <a:gd name="connsiteY7" fmla="*/ 991076 h 1189296"/>
              <a:gd name="connsiteX8" fmla="*/ 0 w 6970961"/>
              <a:gd name="connsiteY8" fmla="*/ 198221 h 1189296"/>
              <a:gd name="connsiteX0" fmla="*/ 0 w 7420412"/>
              <a:gd name="connsiteY0" fmla="*/ 198221 h 1201037"/>
              <a:gd name="connsiteX1" fmla="*/ 198220 w 7420412"/>
              <a:gd name="connsiteY1" fmla="*/ 1 h 1201037"/>
              <a:gd name="connsiteX2" fmla="*/ 6137310 w 7420412"/>
              <a:gd name="connsiteY2" fmla="*/ 0 h 1201037"/>
              <a:gd name="connsiteX3" fmla="*/ 6939964 w 7420412"/>
              <a:gd name="connsiteY3" fmla="*/ 709665 h 1201037"/>
              <a:gd name="connsiteX4" fmla="*/ 7420412 w 7420412"/>
              <a:gd name="connsiteY4" fmla="*/ 1130561 h 1201037"/>
              <a:gd name="connsiteX5" fmla="*/ 6772741 w 7420412"/>
              <a:gd name="connsiteY5" fmla="*/ 1189296 h 1201037"/>
              <a:gd name="connsiteX6" fmla="*/ 198220 w 7420412"/>
              <a:gd name="connsiteY6" fmla="*/ 1189296 h 1201037"/>
              <a:gd name="connsiteX7" fmla="*/ 0 w 7420412"/>
              <a:gd name="connsiteY7" fmla="*/ 991076 h 1201037"/>
              <a:gd name="connsiteX8" fmla="*/ 0 w 7420412"/>
              <a:gd name="connsiteY8" fmla="*/ 198221 h 120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0412" h="1201037">
                <a:moveTo>
                  <a:pt x="0" y="198221"/>
                </a:moveTo>
                <a:cubicBezTo>
                  <a:pt x="0" y="88747"/>
                  <a:pt x="88746" y="1"/>
                  <a:pt x="198220" y="1"/>
                </a:cubicBezTo>
                <a:lnTo>
                  <a:pt x="6137310" y="0"/>
                </a:lnTo>
                <a:cubicBezTo>
                  <a:pt x="6246784" y="0"/>
                  <a:pt x="6939964" y="600191"/>
                  <a:pt x="6939964" y="709665"/>
                </a:cubicBezTo>
                <a:lnTo>
                  <a:pt x="7420412" y="1130561"/>
                </a:lnTo>
                <a:cubicBezTo>
                  <a:pt x="7420412" y="1240035"/>
                  <a:pt x="6882215" y="1189296"/>
                  <a:pt x="6772741" y="1189296"/>
                </a:cubicBezTo>
                <a:lnTo>
                  <a:pt x="198220" y="1189296"/>
                </a:lnTo>
                <a:cubicBezTo>
                  <a:pt x="88746" y="1189296"/>
                  <a:pt x="0" y="1100550"/>
                  <a:pt x="0" y="991076"/>
                </a:cubicBezTo>
                <a:lnTo>
                  <a:pt x="0" y="198221"/>
                </a:lnTo>
                <a:close/>
              </a:path>
            </a:pathLst>
          </a:cu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4757F480-A6B4-3F44-8389-720BDFA1E950}"/>
              </a:ext>
            </a:extLst>
          </p:cNvPr>
          <p:cNvGrpSpPr/>
          <p:nvPr/>
        </p:nvGrpSpPr>
        <p:grpSpPr>
          <a:xfrm>
            <a:off x="-152399" y="3820397"/>
            <a:ext cx="3384176" cy="3122768"/>
            <a:chOff x="-152399" y="3820397"/>
            <a:chExt cx="3384176" cy="3122768"/>
          </a:xfrm>
        </p:grpSpPr>
        <p:cxnSp>
          <p:nvCxnSpPr>
            <p:cNvPr id="19" name="Straight Connector 18">
              <a:extLst>
                <a:ext uri="{FF2B5EF4-FFF2-40B4-BE49-F238E27FC236}">
                  <a16:creationId xmlns:a16="http://schemas.microsoft.com/office/drawing/2014/main" id="{974F279A-BB14-A946-B7E9-9B8D8FFC26D5}"/>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A5992F-F504-6443-95BF-8C28074C14A3}"/>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BAEB8D-7AA7-B242-B3C5-E4183D3EF069}"/>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2E5090D-FBDC-9D46-8254-0CDD2A9642AE}"/>
              </a:ext>
            </a:extLst>
          </p:cNvPr>
          <p:cNvGrpSpPr/>
          <p:nvPr/>
        </p:nvGrpSpPr>
        <p:grpSpPr>
          <a:xfrm flipV="1">
            <a:off x="5306375" y="-138221"/>
            <a:ext cx="5097898" cy="4768853"/>
            <a:chOff x="5912224" y="4855817"/>
            <a:chExt cx="3384176" cy="3122767"/>
          </a:xfrm>
        </p:grpSpPr>
        <p:cxnSp>
          <p:nvCxnSpPr>
            <p:cNvPr id="24" name="Straight Connector 23">
              <a:extLst>
                <a:ext uri="{FF2B5EF4-FFF2-40B4-BE49-F238E27FC236}">
                  <a16:creationId xmlns:a16="http://schemas.microsoft.com/office/drawing/2014/main" id="{8DA37C5F-8972-7F46-BF6B-44AD44ED38FA}"/>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64035C-95CD-AD49-9A79-2AD1116FC314}"/>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E0F066-DF03-1B4D-8E37-73B7BEC611F0}"/>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31F14CF8-0989-BF43-B2FF-D16797C4756D}"/>
              </a:ext>
            </a:extLst>
          </p:cNvPr>
          <p:cNvSpPr txBox="1"/>
          <p:nvPr/>
        </p:nvSpPr>
        <p:spPr>
          <a:xfrm>
            <a:off x="-728313" y="66011"/>
            <a:ext cx="7859522" cy="646331"/>
          </a:xfrm>
          <a:prstGeom prst="rect">
            <a:avLst/>
          </a:prstGeom>
          <a:noFill/>
        </p:spPr>
        <p:txBody>
          <a:bodyPr wrap="square" rtlCol="0">
            <a:spAutoFit/>
          </a:bodyPr>
          <a:lstStyle/>
          <a:p>
            <a:pPr algn="ctr"/>
            <a:r>
              <a:rPr lang="en-US" sz="3600" dirty="0">
                <a:latin typeface="Stencil" pitchFamily="82" charset="77"/>
              </a:rPr>
              <a:t>SOLUTION</a:t>
            </a:r>
          </a:p>
        </p:txBody>
      </p:sp>
      <p:sp>
        <p:nvSpPr>
          <p:cNvPr id="28" name="TextBox 27">
            <a:extLst>
              <a:ext uri="{FF2B5EF4-FFF2-40B4-BE49-F238E27FC236}">
                <a16:creationId xmlns:a16="http://schemas.microsoft.com/office/drawing/2014/main" id="{93B87C45-6EBE-5B48-B95B-EBC420B94C86}"/>
              </a:ext>
            </a:extLst>
          </p:cNvPr>
          <p:cNvSpPr txBox="1"/>
          <p:nvPr/>
        </p:nvSpPr>
        <p:spPr>
          <a:xfrm>
            <a:off x="13972" y="734361"/>
            <a:ext cx="6374953" cy="307777"/>
          </a:xfrm>
          <a:prstGeom prst="rect">
            <a:avLst/>
          </a:prstGeom>
          <a:noFill/>
        </p:spPr>
        <p:txBody>
          <a:bodyPr wrap="square" rtlCol="0">
            <a:spAutoFit/>
          </a:bodyPr>
          <a:lstStyle/>
          <a:p>
            <a:pPr algn="just"/>
            <a:r>
              <a:rPr lang="en-US" sz="1400" dirty="0"/>
              <a:t>Octopus… A web application that provides information on what and where you can</a:t>
            </a:r>
          </a:p>
        </p:txBody>
      </p:sp>
      <p:sp>
        <p:nvSpPr>
          <p:cNvPr id="2" name="Rectangle 1">
            <a:extLst>
              <a:ext uri="{FF2B5EF4-FFF2-40B4-BE49-F238E27FC236}">
                <a16:creationId xmlns:a16="http://schemas.microsoft.com/office/drawing/2014/main" id="{33F7701C-EF0D-2E46-ACCE-5B054484D07F}"/>
              </a:ext>
            </a:extLst>
          </p:cNvPr>
          <p:cNvSpPr/>
          <p:nvPr/>
        </p:nvSpPr>
        <p:spPr>
          <a:xfrm>
            <a:off x="-1" y="950384"/>
            <a:ext cx="6650183" cy="307777"/>
          </a:xfrm>
          <a:prstGeom prst="rect">
            <a:avLst/>
          </a:prstGeom>
        </p:spPr>
        <p:txBody>
          <a:bodyPr wrap="square">
            <a:spAutoFit/>
          </a:bodyPr>
          <a:lstStyle/>
          <a:p>
            <a:pPr algn="just"/>
            <a:r>
              <a:rPr lang="en-US" sz="1400" dirty="0">
                <a:solidFill>
                  <a:srgbClr val="000000"/>
                </a:solidFill>
              </a:rPr>
              <a:t>recycle in South Africa in easy to understand language. Further, the application has the</a:t>
            </a:r>
            <a:endParaRPr lang="en-US" dirty="0"/>
          </a:p>
        </p:txBody>
      </p:sp>
      <p:sp>
        <p:nvSpPr>
          <p:cNvPr id="32" name="Rectangle 31">
            <a:extLst>
              <a:ext uri="{FF2B5EF4-FFF2-40B4-BE49-F238E27FC236}">
                <a16:creationId xmlns:a16="http://schemas.microsoft.com/office/drawing/2014/main" id="{65ADEA41-705D-E24E-8F53-88B50EE61483}"/>
              </a:ext>
            </a:extLst>
          </p:cNvPr>
          <p:cNvSpPr/>
          <p:nvPr/>
        </p:nvSpPr>
        <p:spPr>
          <a:xfrm>
            <a:off x="2097" y="1166407"/>
            <a:ext cx="7228772" cy="738664"/>
          </a:xfrm>
          <a:prstGeom prst="rect">
            <a:avLst/>
          </a:prstGeom>
        </p:spPr>
        <p:txBody>
          <a:bodyPr wrap="square">
            <a:spAutoFit/>
          </a:bodyPr>
          <a:lstStyle/>
          <a:p>
            <a:r>
              <a:rPr lang="en-US" sz="1400" dirty="0">
                <a:solidFill>
                  <a:srgbClr val="000000"/>
                </a:solidFill>
              </a:rPr>
              <a:t>capability to calculate an individual's carbon footprint and ranks users to encourage healthy competition in living more sustainably. Octopus can be broken down into five main functionality screens for users to interact with:</a:t>
            </a:r>
            <a:endParaRPr lang="en-US" dirty="0"/>
          </a:p>
        </p:txBody>
      </p:sp>
      <p:grpSp>
        <p:nvGrpSpPr>
          <p:cNvPr id="49" name="Group 48">
            <a:extLst>
              <a:ext uri="{FF2B5EF4-FFF2-40B4-BE49-F238E27FC236}">
                <a16:creationId xmlns:a16="http://schemas.microsoft.com/office/drawing/2014/main" id="{C7831758-32ED-6444-AF27-EE8D51F699B1}"/>
              </a:ext>
            </a:extLst>
          </p:cNvPr>
          <p:cNvGrpSpPr/>
          <p:nvPr/>
        </p:nvGrpSpPr>
        <p:grpSpPr>
          <a:xfrm>
            <a:off x="3830330" y="3738371"/>
            <a:ext cx="5324487" cy="1034153"/>
            <a:chOff x="3833931" y="4276781"/>
            <a:chExt cx="5324487" cy="1034153"/>
          </a:xfrm>
        </p:grpSpPr>
        <p:sp>
          <p:nvSpPr>
            <p:cNvPr id="40" name="TextBox 39">
              <a:extLst>
                <a:ext uri="{FF2B5EF4-FFF2-40B4-BE49-F238E27FC236}">
                  <a16:creationId xmlns:a16="http://schemas.microsoft.com/office/drawing/2014/main" id="{82D61FC6-DAD6-A142-AE71-753BB606B4A2}"/>
                </a:ext>
              </a:extLst>
            </p:cNvPr>
            <p:cNvSpPr txBox="1"/>
            <p:nvPr/>
          </p:nvSpPr>
          <p:spPr>
            <a:xfrm>
              <a:off x="3833931" y="4664603"/>
              <a:ext cx="5324487" cy="646331"/>
            </a:xfrm>
            <a:prstGeom prst="rect">
              <a:avLst/>
            </a:prstGeom>
            <a:noFill/>
          </p:spPr>
          <p:txBody>
            <a:bodyPr wrap="square" rtlCol="0">
              <a:spAutoFit/>
            </a:bodyPr>
            <a:lstStyle/>
            <a:p>
              <a:pPr algn="r"/>
              <a:r>
                <a:rPr lang="en-US" sz="1200" dirty="0"/>
                <a:t>Here,  the user is asked several questions to calculate their </a:t>
              </a:r>
              <a:r>
                <a:rPr lang="en-US" sz="1200" dirty="0">
                  <a:highlight>
                    <a:srgbClr val="00FFFF"/>
                  </a:highlight>
                </a:rPr>
                <a:t>individual carbon footprint</a:t>
              </a:r>
              <a:r>
                <a:rPr lang="en-US" sz="1200" dirty="0"/>
                <a:t>. Information on how to improve this is also provided  and in. future, we would like to </a:t>
              </a:r>
              <a:r>
                <a:rPr lang="en-US" sz="1200" dirty="0">
                  <a:highlight>
                    <a:srgbClr val="00FFFF"/>
                  </a:highlight>
                </a:rPr>
                <a:t>rank</a:t>
              </a:r>
              <a:r>
                <a:rPr lang="en-US" sz="1200" dirty="0"/>
                <a:t> user’s scores in relation to other users.</a:t>
              </a:r>
            </a:p>
          </p:txBody>
        </p:sp>
        <p:sp>
          <p:nvSpPr>
            <p:cNvPr id="41" name="Rectangle 40">
              <a:extLst>
                <a:ext uri="{FF2B5EF4-FFF2-40B4-BE49-F238E27FC236}">
                  <a16:creationId xmlns:a16="http://schemas.microsoft.com/office/drawing/2014/main" id="{AE670FF4-7D99-0A4C-87A3-D36B4BA9A262}"/>
                </a:ext>
              </a:extLst>
            </p:cNvPr>
            <p:cNvSpPr/>
            <p:nvPr/>
          </p:nvSpPr>
          <p:spPr>
            <a:xfrm>
              <a:off x="6100292" y="4276781"/>
              <a:ext cx="3018775" cy="369332"/>
            </a:xfrm>
            <a:prstGeom prst="rect">
              <a:avLst/>
            </a:prstGeom>
          </p:spPr>
          <p:txBody>
            <a:bodyPr wrap="none">
              <a:spAutoFit/>
            </a:bodyPr>
            <a:lstStyle/>
            <a:p>
              <a:pPr algn="just"/>
              <a:r>
                <a:rPr lang="en-US" dirty="0">
                  <a:latin typeface="Stencil" pitchFamily="82" charset="77"/>
                </a:rPr>
                <a:t>Carbon footprint Page</a:t>
              </a:r>
            </a:p>
          </p:txBody>
        </p:sp>
      </p:grpSp>
      <p:grpSp>
        <p:nvGrpSpPr>
          <p:cNvPr id="50" name="Group 49">
            <a:extLst>
              <a:ext uri="{FF2B5EF4-FFF2-40B4-BE49-F238E27FC236}">
                <a16:creationId xmlns:a16="http://schemas.microsoft.com/office/drawing/2014/main" id="{6D5B563C-3FD0-A24F-94EC-E58109946EDF}"/>
              </a:ext>
            </a:extLst>
          </p:cNvPr>
          <p:cNvGrpSpPr/>
          <p:nvPr/>
        </p:nvGrpSpPr>
        <p:grpSpPr>
          <a:xfrm>
            <a:off x="3819513" y="5838141"/>
            <a:ext cx="5324487" cy="1216724"/>
            <a:chOff x="2321250" y="5737912"/>
            <a:chExt cx="5324487" cy="1216724"/>
          </a:xfrm>
        </p:grpSpPr>
        <p:sp>
          <p:nvSpPr>
            <p:cNvPr id="42" name="TextBox 41">
              <a:extLst>
                <a:ext uri="{FF2B5EF4-FFF2-40B4-BE49-F238E27FC236}">
                  <a16:creationId xmlns:a16="http://schemas.microsoft.com/office/drawing/2014/main" id="{D0704003-DDD1-BD47-ACF1-AA07D39E5941}"/>
                </a:ext>
              </a:extLst>
            </p:cNvPr>
            <p:cNvSpPr txBox="1"/>
            <p:nvPr/>
          </p:nvSpPr>
          <p:spPr>
            <a:xfrm>
              <a:off x="2321250" y="6123639"/>
              <a:ext cx="5324487" cy="830997"/>
            </a:xfrm>
            <a:prstGeom prst="rect">
              <a:avLst/>
            </a:prstGeom>
            <a:noFill/>
          </p:spPr>
          <p:txBody>
            <a:bodyPr wrap="square" rtlCol="0">
              <a:spAutoFit/>
            </a:bodyPr>
            <a:lstStyle/>
            <a:p>
              <a:pPr algn="r"/>
              <a:r>
                <a:rPr lang="en-US" sz="1200" dirty="0"/>
                <a:t>Here users can post their </a:t>
              </a:r>
              <a:r>
                <a:rPr lang="en-US" sz="1200" dirty="0">
                  <a:highlight>
                    <a:srgbClr val="30EAED"/>
                  </a:highlight>
                </a:rPr>
                <a:t>own tips</a:t>
              </a:r>
              <a:r>
                <a:rPr lang="en-US" sz="1200" dirty="0"/>
                <a:t> on recycling and sustainable living. This will allow users to have a sense of </a:t>
              </a:r>
              <a:r>
                <a:rPr lang="en-US" sz="1200" dirty="0">
                  <a:highlight>
                    <a:srgbClr val="30EAED"/>
                  </a:highlight>
                </a:rPr>
                <a:t>belonging</a:t>
              </a:r>
              <a:r>
                <a:rPr lang="en-US" sz="1200" dirty="0"/>
                <a:t> and act as a sort of </a:t>
              </a:r>
              <a:r>
                <a:rPr lang="en-US" sz="1200" dirty="0">
                  <a:highlight>
                    <a:srgbClr val="30EAED"/>
                  </a:highlight>
                </a:rPr>
                <a:t>support system</a:t>
              </a:r>
              <a:r>
                <a:rPr lang="en-US" sz="1200" dirty="0"/>
                <a:t> in terms of sustainable living.</a:t>
              </a:r>
            </a:p>
            <a:p>
              <a:pPr algn="r"/>
              <a:endParaRPr lang="en-US" sz="1200" dirty="0"/>
            </a:p>
          </p:txBody>
        </p:sp>
        <p:sp>
          <p:nvSpPr>
            <p:cNvPr id="43" name="Rectangle 42">
              <a:extLst>
                <a:ext uri="{FF2B5EF4-FFF2-40B4-BE49-F238E27FC236}">
                  <a16:creationId xmlns:a16="http://schemas.microsoft.com/office/drawing/2014/main" id="{AD10B526-241A-B949-95DA-0A4FDCC8055F}"/>
                </a:ext>
              </a:extLst>
            </p:cNvPr>
            <p:cNvSpPr/>
            <p:nvPr/>
          </p:nvSpPr>
          <p:spPr>
            <a:xfrm>
              <a:off x="5499155" y="5737912"/>
              <a:ext cx="2132315" cy="369332"/>
            </a:xfrm>
            <a:prstGeom prst="rect">
              <a:avLst/>
            </a:prstGeom>
          </p:spPr>
          <p:txBody>
            <a:bodyPr wrap="none">
              <a:spAutoFit/>
            </a:bodyPr>
            <a:lstStyle/>
            <a:p>
              <a:pPr algn="just"/>
              <a:r>
                <a:rPr lang="en-US" dirty="0">
                  <a:latin typeface="Stencil" pitchFamily="82" charset="77"/>
                </a:rPr>
                <a:t>community Page</a:t>
              </a:r>
            </a:p>
          </p:txBody>
        </p:sp>
        <p:sp>
          <p:nvSpPr>
            <p:cNvPr id="44" name="Rectangle 43">
              <a:extLst>
                <a:ext uri="{FF2B5EF4-FFF2-40B4-BE49-F238E27FC236}">
                  <a16:creationId xmlns:a16="http://schemas.microsoft.com/office/drawing/2014/main" id="{2D3E26DF-FD6E-4A4C-8563-B84DA46051F3}"/>
                </a:ext>
              </a:extLst>
            </p:cNvPr>
            <p:cNvSpPr/>
            <p:nvPr/>
          </p:nvSpPr>
          <p:spPr>
            <a:xfrm>
              <a:off x="3074238" y="6527408"/>
              <a:ext cx="184731" cy="369332"/>
            </a:xfrm>
            <a:prstGeom prst="rect">
              <a:avLst/>
            </a:prstGeom>
          </p:spPr>
          <p:txBody>
            <a:bodyPr wrap="none">
              <a:spAutoFit/>
            </a:bodyPr>
            <a:lstStyle/>
            <a:p>
              <a:endParaRPr lang="en-US" dirty="0"/>
            </a:p>
          </p:txBody>
        </p:sp>
      </p:grpSp>
      <p:grpSp>
        <p:nvGrpSpPr>
          <p:cNvPr id="46" name="Group 45">
            <a:extLst>
              <a:ext uri="{FF2B5EF4-FFF2-40B4-BE49-F238E27FC236}">
                <a16:creationId xmlns:a16="http://schemas.microsoft.com/office/drawing/2014/main" id="{637F303B-578B-7E4E-9CF3-CC142BEB94F5}"/>
              </a:ext>
            </a:extLst>
          </p:cNvPr>
          <p:cNvGrpSpPr/>
          <p:nvPr/>
        </p:nvGrpSpPr>
        <p:grpSpPr>
          <a:xfrm>
            <a:off x="-51780" y="2807700"/>
            <a:ext cx="5330853" cy="1065500"/>
            <a:chOff x="-42478" y="3093828"/>
            <a:chExt cx="5330853" cy="1065500"/>
          </a:xfrm>
        </p:grpSpPr>
        <p:sp>
          <p:nvSpPr>
            <p:cNvPr id="38" name="TextBox 37">
              <a:extLst>
                <a:ext uri="{FF2B5EF4-FFF2-40B4-BE49-F238E27FC236}">
                  <a16:creationId xmlns:a16="http://schemas.microsoft.com/office/drawing/2014/main" id="{0331CBEA-9E69-AA4C-A701-59C4E294AB87}"/>
                </a:ext>
              </a:extLst>
            </p:cNvPr>
            <p:cNvSpPr txBox="1"/>
            <p:nvPr/>
          </p:nvSpPr>
          <p:spPr>
            <a:xfrm>
              <a:off x="-36112" y="3372081"/>
              <a:ext cx="5324487" cy="646331"/>
            </a:xfrm>
            <a:prstGeom prst="rect">
              <a:avLst/>
            </a:prstGeom>
            <a:noFill/>
          </p:spPr>
          <p:txBody>
            <a:bodyPr wrap="square" rtlCol="0">
              <a:spAutoFit/>
            </a:bodyPr>
            <a:lstStyle/>
            <a:p>
              <a:pPr algn="just"/>
              <a:r>
                <a:rPr lang="en-US" sz="1200" dirty="0"/>
                <a:t>On this page, users can search for the item they wish to recycle. The application will </a:t>
              </a:r>
              <a:r>
                <a:rPr lang="en-US" sz="1200" dirty="0">
                  <a:highlight>
                    <a:srgbClr val="00FFFF"/>
                  </a:highlight>
                </a:rPr>
                <a:t>provide information</a:t>
              </a:r>
              <a:r>
                <a:rPr lang="en-US" sz="1200" dirty="0"/>
                <a:t> on whether the item is recyclable </a:t>
              </a:r>
              <a:r>
                <a:rPr lang="en-US" sz="1200" dirty="0">
                  <a:solidFill>
                    <a:srgbClr val="000000"/>
                  </a:solidFill>
                </a:rPr>
                <a:t>and if so,  how and where to recycle it. </a:t>
              </a:r>
              <a:endParaRPr lang="en-US" sz="1200" dirty="0"/>
            </a:p>
          </p:txBody>
        </p:sp>
        <p:sp>
          <p:nvSpPr>
            <p:cNvPr id="39" name="Rectangle 38">
              <a:extLst>
                <a:ext uri="{FF2B5EF4-FFF2-40B4-BE49-F238E27FC236}">
                  <a16:creationId xmlns:a16="http://schemas.microsoft.com/office/drawing/2014/main" id="{DA821256-48F8-284A-8321-3922C5F53068}"/>
                </a:ext>
              </a:extLst>
            </p:cNvPr>
            <p:cNvSpPr/>
            <p:nvPr/>
          </p:nvSpPr>
          <p:spPr>
            <a:xfrm>
              <a:off x="-42478" y="3093828"/>
              <a:ext cx="1776448" cy="369332"/>
            </a:xfrm>
            <a:prstGeom prst="rect">
              <a:avLst/>
            </a:prstGeom>
          </p:spPr>
          <p:txBody>
            <a:bodyPr wrap="none">
              <a:spAutoFit/>
            </a:bodyPr>
            <a:lstStyle/>
            <a:p>
              <a:pPr algn="just"/>
              <a:r>
                <a:rPr lang="en-US" dirty="0">
                  <a:latin typeface="Stencil" pitchFamily="82" charset="77"/>
                </a:rPr>
                <a:t>Recycle Page</a:t>
              </a:r>
            </a:p>
          </p:txBody>
        </p:sp>
        <p:sp>
          <p:nvSpPr>
            <p:cNvPr id="45" name="Rectangle 44">
              <a:extLst>
                <a:ext uri="{FF2B5EF4-FFF2-40B4-BE49-F238E27FC236}">
                  <a16:creationId xmlns:a16="http://schemas.microsoft.com/office/drawing/2014/main" id="{47E824D3-A657-3547-95A3-45AFC740BB8C}"/>
                </a:ext>
              </a:extLst>
            </p:cNvPr>
            <p:cNvSpPr/>
            <p:nvPr/>
          </p:nvSpPr>
          <p:spPr>
            <a:xfrm>
              <a:off x="43895" y="3789996"/>
              <a:ext cx="184731" cy="369332"/>
            </a:xfrm>
            <a:prstGeom prst="rect">
              <a:avLst/>
            </a:prstGeom>
          </p:spPr>
          <p:txBody>
            <a:bodyPr wrap="none">
              <a:spAutoFit/>
            </a:bodyPr>
            <a:lstStyle/>
            <a:p>
              <a:endParaRPr lang="en-US" dirty="0"/>
            </a:p>
          </p:txBody>
        </p:sp>
      </p:grpSp>
      <p:grpSp>
        <p:nvGrpSpPr>
          <p:cNvPr id="52" name="Group 51">
            <a:extLst>
              <a:ext uri="{FF2B5EF4-FFF2-40B4-BE49-F238E27FC236}">
                <a16:creationId xmlns:a16="http://schemas.microsoft.com/office/drawing/2014/main" id="{B6EBCD4B-C28E-4C4D-9D01-FD4EBA459E45}"/>
              </a:ext>
            </a:extLst>
          </p:cNvPr>
          <p:cNvGrpSpPr/>
          <p:nvPr/>
        </p:nvGrpSpPr>
        <p:grpSpPr>
          <a:xfrm>
            <a:off x="1710136" y="1904942"/>
            <a:ext cx="6355839" cy="742729"/>
            <a:chOff x="1710136" y="1904942"/>
            <a:chExt cx="6355839" cy="742729"/>
          </a:xfrm>
        </p:grpSpPr>
        <p:grpSp>
          <p:nvGrpSpPr>
            <p:cNvPr id="48" name="Group 47">
              <a:extLst>
                <a:ext uri="{FF2B5EF4-FFF2-40B4-BE49-F238E27FC236}">
                  <a16:creationId xmlns:a16="http://schemas.microsoft.com/office/drawing/2014/main" id="{CEB4294E-157A-0546-82E4-6B7428C51C6F}"/>
                </a:ext>
              </a:extLst>
            </p:cNvPr>
            <p:cNvGrpSpPr/>
            <p:nvPr/>
          </p:nvGrpSpPr>
          <p:grpSpPr>
            <a:xfrm>
              <a:off x="2104571" y="1904942"/>
              <a:ext cx="5846049" cy="556860"/>
              <a:chOff x="2104571" y="1904942"/>
              <a:chExt cx="5846049" cy="556860"/>
            </a:xfrm>
          </p:grpSpPr>
          <p:sp>
            <p:nvSpPr>
              <p:cNvPr id="36" name="TextBox 35">
                <a:extLst>
                  <a:ext uri="{FF2B5EF4-FFF2-40B4-BE49-F238E27FC236}">
                    <a16:creationId xmlns:a16="http://schemas.microsoft.com/office/drawing/2014/main" id="{D1C1E2B3-E479-D446-A608-E93D850BC226}"/>
                  </a:ext>
                </a:extLst>
              </p:cNvPr>
              <p:cNvSpPr txBox="1"/>
              <p:nvPr/>
            </p:nvSpPr>
            <p:spPr>
              <a:xfrm>
                <a:off x="2104571" y="2184803"/>
                <a:ext cx="5846049" cy="276999"/>
              </a:xfrm>
              <a:prstGeom prst="rect">
                <a:avLst/>
              </a:prstGeom>
              <a:noFill/>
            </p:spPr>
            <p:txBody>
              <a:bodyPr wrap="square" rtlCol="0">
                <a:spAutoFit/>
              </a:bodyPr>
              <a:lstStyle/>
              <a:p>
                <a:pPr algn="r"/>
                <a:r>
                  <a:rPr lang="en-US" sz="1200" dirty="0"/>
                  <a:t>Users can </a:t>
                </a:r>
                <a:r>
                  <a:rPr lang="en-US" sz="1200" dirty="0">
                    <a:highlight>
                      <a:srgbClr val="00FFFF"/>
                    </a:highlight>
                  </a:rPr>
                  <a:t>navigate</a:t>
                </a:r>
                <a:r>
                  <a:rPr lang="en-US" sz="1200" dirty="0"/>
                  <a:t> to different parts</a:t>
                </a:r>
                <a:r>
                  <a:rPr lang="en-US" sz="1200" dirty="0">
                    <a:solidFill>
                      <a:srgbClr val="000000"/>
                    </a:solidFill>
                  </a:rPr>
                  <a:t> of the application from here and a brief introduction </a:t>
                </a:r>
                <a:endParaRPr lang="en-US" sz="1200" dirty="0"/>
              </a:p>
            </p:txBody>
          </p:sp>
          <p:sp>
            <p:nvSpPr>
              <p:cNvPr id="37" name="Rectangle 36">
                <a:extLst>
                  <a:ext uri="{FF2B5EF4-FFF2-40B4-BE49-F238E27FC236}">
                    <a16:creationId xmlns:a16="http://schemas.microsoft.com/office/drawing/2014/main" id="{FA5CB492-EEBF-404A-9CF8-1247E55BF811}"/>
                  </a:ext>
                </a:extLst>
              </p:cNvPr>
              <p:cNvSpPr/>
              <p:nvPr/>
            </p:nvSpPr>
            <p:spPr>
              <a:xfrm>
                <a:off x="2233068" y="1904942"/>
                <a:ext cx="1391728" cy="369332"/>
              </a:xfrm>
              <a:prstGeom prst="rect">
                <a:avLst/>
              </a:prstGeom>
            </p:spPr>
            <p:txBody>
              <a:bodyPr wrap="none">
                <a:spAutoFit/>
              </a:bodyPr>
              <a:lstStyle/>
              <a:p>
                <a:pPr algn="just"/>
                <a:r>
                  <a:rPr lang="en-US" dirty="0">
                    <a:latin typeface="Stencil" pitchFamily="82" charset="77"/>
                  </a:rPr>
                  <a:t>Homepage</a:t>
                </a:r>
              </a:p>
            </p:txBody>
          </p:sp>
        </p:grpSp>
        <p:sp>
          <p:nvSpPr>
            <p:cNvPr id="51" name="Rectangle 50">
              <a:extLst>
                <a:ext uri="{FF2B5EF4-FFF2-40B4-BE49-F238E27FC236}">
                  <a16:creationId xmlns:a16="http://schemas.microsoft.com/office/drawing/2014/main" id="{C9D22F81-59E6-424E-AAAB-3747984FAB3C}"/>
                </a:ext>
              </a:extLst>
            </p:cNvPr>
            <p:cNvSpPr/>
            <p:nvPr/>
          </p:nvSpPr>
          <p:spPr>
            <a:xfrm>
              <a:off x="1710136" y="2370672"/>
              <a:ext cx="6355839" cy="276999"/>
            </a:xfrm>
            <a:prstGeom prst="rect">
              <a:avLst/>
            </a:prstGeom>
          </p:spPr>
          <p:txBody>
            <a:bodyPr wrap="square">
              <a:spAutoFit/>
            </a:bodyPr>
            <a:lstStyle/>
            <a:p>
              <a:pPr algn="r"/>
              <a:r>
                <a:rPr lang="en-US" sz="1200" dirty="0">
                  <a:solidFill>
                    <a:srgbClr val="000000"/>
                  </a:solidFill>
                </a:rPr>
                <a:t>is provided. Users would </a:t>
              </a:r>
              <a:r>
                <a:rPr lang="en-US" sz="1200" dirty="0">
                  <a:solidFill>
                    <a:srgbClr val="000000"/>
                  </a:solidFill>
                  <a:highlight>
                    <a:srgbClr val="00FFFF"/>
                  </a:highlight>
                </a:rPr>
                <a:t>register and/or login</a:t>
              </a:r>
              <a:r>
                <a:rPr lang="en-US" sz="1200" dirty="0">
                  <a:solidFill>
                    <a:srgbClr val="000000"/>
                  </a:solidFill>
                </a:rPr>
                <a:t> here in future versions to allow them to save</a:t>
              </a:r>
              <a:endParaRPr lang="en-US" sz="1600" dirty="0"/>
            </a:p>
          </p:txBody>
        </p:sp>
      </p:grpSp>
      <p:sp>
        <p:nvSpPr>
          <p:cNvPr id="3" name="Rectangle 2">
            <a:extLst>
              <a:ext uri="{FF2B5EF4-FFF2-40B4-BE49-F238E27FC236}">
                <a16:creationId xmlns:a16="http://schemas.microsoft.com/office/drawing/2014/main" id="{35DC6FE2-E600-4848-8808-B2F13A97F843}"/>
              </a:ext>
            </a:extLst>
          </p:cNvPr>
          <p:cNvSpPr/>
          <p:nvPr/>
        </p:nvSpPr>
        <p:spPr>
          <a:xfrm>
            <a:off x="5455991" y="2533105"/>
            <a:ext cx="2911631" cy="276999"/>
          </a:xfrm>
          <a:prstGeom prst="rect">
            <a:avLst/>
          </a:prstGeom>
        </p:spPr>
        <p:txBody>
          <a:bodyPr wrap="none">
            <a:spAutoFit/>
          </a:bodyPr>
          <a:lstStyle/>
          <a:p>
            <a:r>
              <a:rPr lang="en-US" sz="1200" dirty="0">
                <a:solidFill>
                  <a:srgbClr val="000000"/>
                </a:solidFill>
              </a:rPr>
              <a:t>information and/or carbon footprint scores.</a:t>
            </a:r>
            <a:endParaRPr lang="en-GB" dirty="0"/>
          </a:p>
        </p:txBody>
      </p:sp>
      <p:grpSp>
        <p:nvGrpSpPr>
          <p:cNvPr id="54" name="Group 53">
            <a:extLst>
              <a:ext uri="{FF2B5EF4-FFF2-40B4-BE49-F238E27FC236}">
                <a16:creationId xmlns:a16="http://schemas.microsoft.com/office/drawing/2014/main" id="{E100E3EB-1FAE-5E4F-9684-0681DE82AF8E}"/>
              </a:ext>
            </a:extLst>
          </p:cNvPr>
          <p:cNvGrpSpPr/>
          <p:nvPr/>
        </p:nvGrpSpPr>
        <p:grpSpPr>
          <a:xfrm>
            <a:off x="1294573" y="4942609"/>
            <a:ext cx="5617233" cy="1058471"/>
            <a:chOff x="2028504" y="5838269"/>
            <a:chExt cx="5617233" cy="1058471"/>
          </a:xfrm>
        </p:grpSpPr>
        <p:sp>
          <p:nvSpPr>
            <p:cNvPr id="56" name="TextBox 55">
              <a:extLst>
                <a:ext uri="{FF2B5EF4-FFF2-40B4-BE49-F238E27FC236}">
                  <a16:creationId xmlns:a16="http://schemas.microsoft.com/office/drawing/2014/main" id="{18B395EF-B416-5343-B2FE-9159DA1A4E01}"/>
                </a:ext>
              </a:extLst>
            </p:cNvPr>
            <p:cNvSpPr txBox="1"/>
            <p:nvPr/>
          </p:nvSpPr>
          <p:spPr>
            <a:xfrm>
              <a:off x="2321250" y="6123639"/>
              <a:ext cx="5324487" cy="646331"/>
            </a:xfrm>
            <a:prstGeom prst="rect">
              <a:avLst/>
            </a:prstGeom>
            <a:noFill/>
          </p:spPr>
          <p:txBody>
            <a:bodyPr wrap="square" rtlCol="0">
              <a:spAutoFit/>
            </a:bodyPr>
            <a:lstStyle/>
            <a:p>
              <a:r>
                <a:rPr lang="en-US" sz="1200" dirty="0">
                  <a:solidFill>
                    <a:srgbClr val="000000"/>
                  </a:solidFill>
                </a:rPr>
                <a:t>This page provides information on the </a:t>
              </a:r>
              <a:r>
                <a:rPr lang="en-US" sz="1200" dirty="0">
                  <a:solidFill>
                    <a:srgbClr val="000000"/>
                  </a:solidFill>
                  <a:highlight>
                    <a:srgbClr val="30EAED"/>
                  </a:highlight>
                </a:rPr>
                <a:t>impact of waste</a:t>
              </a:r>
              <a:r>
                <a:rPr lang="en-US" sz="1200" dirty="0">
                  <a:solidFill>
                    <a:srgbClr val="000000"/>
                  </a:solidFill>
                </a:rPr>
                <a:t> on the environment and</a:t>
              </a:r>
            </a:p>
            <a:p>
              <a:r>
                <a:rPr lang="en-US" sz="1200" dirty="0">
                  <a:solidFill>
                    <a:srgbClr val="000000"/>
                  </a:solidFill>
                </a:rPr>
                <a:t>      </a:t>
              </a:r>
              <a:r>
                <a:rPr lang="en-US" sz="1200" dirty="0">
                  <a:solidFill>
                    <a:srgbClr val="000000"/>
                  </a:solidFill>
                  <a:highlight>
                    <a:srgbClr val="30EAED"/>
                  </a:highlight>
                </a:rPr>
                <a:t>why</a:t>
              </a:r>
              <a:r>
                <a:rPr lang="en-US" sz="1200" dirty="0">
                  <a:solidFill>
                    <a:srgbClr val="000000"/>
                  </a:solidFill>
                </a:rPr>
                <a:t> individuals and companies should recycle.</a:t>
              </a:r>
              <a:endParaRPr lang="en-US" sz="1200" dirty="0"/>
            </a:p>
            <a:p>
              <a:pPr algn="r"/>
              <a:endParaRPr lang="en-US" sz="1200" dirty="0"/>
            </a:p>
          </p:txBody>
        </p:sp>
        <p:sp>
          <p:nvSpPr>
            <p:cNvPr id="57" name="Rectangle 56">
              <a:extLst>
                <a:ext uri="{FF2B5EF4-FFF2-40B4-BE49-F238E27FC236}">
                  <a16:creationId xmlns:a16="http://schemas.microsoft.com/office/drawing/2014/main" id="{C6527232-567C-D045-98D1-0A92292BEFC9}"/>
                </a:ext>
              </a:extLst>
            </p:cNvPr>
            <p:cNvSpPr/>
            <p:nvPr/>
          </p:nvSpPr>
          <p:spPr>
            <a:xfrm>
              <a:off x="2028504" y="5838269"/>
              <a:ext cx="2460930" cy="369332"/>
            </a:xfrm>
            <a:prstGeom prst="rect">
              <a:avLst/>
            </a:prstGeom>
          </p:spPr>
          <p:txBody>
            <a:bodyPr wrap="none">
              <a:spAutoFit/>
            </a:bodyPr>
            <a:lstStyle/>
            <a:p>
              <a:pPr algn="just"/>
              <a:r>
                <a:rPr lang="en-US" dirty="0">
                  <a:latin typeface="Stencil" pitchFamily="82" charset="77"/>
                </a:rPr>
                <a:t>Why Recycle? Page</a:t>
              </a:r>
            </a:p>
          </p:txBody>
        </p:sp>
        <p:sp>
          <p:nvSpPr>
            <p:cNvPr id="58" name="Rectangle 57">
              <a:extLst>
                <a:ext uri="{FF2B5EF4-FFF2-40B4-BE49-F238E27FC236}">
                  <a16:creationId xmlns:a16="http://schemas.microsoft.com/office/drawing/2014/main" id="{DE61822C-B228-2848-B706-89B17D80492F}"/>
                </a:ext>
              </a:extLst>
            </p:cNvPr>
            <p:cNvSpPr/>
            <p:nvPr/>
          </p:nvSpPr>
          <p:spPr>
            <a:xfrm>
              <a:off x="3074238" y="6527408"/>
              <a:ext cx="184731" cy="369332"/>
            </a:xfrm>
            <a:prstGeom prst="rect">
              <a:avLst/>
            </a:prstGeom>
          </p:spPr>
          <p:txBody>
            <a:bodyPr wrap="none">
              <a:spAutoFit/>
            </a:bodyPr>
            <a:lstStyle/>
            <a:p>
              <a:endParaRPr lang="en-US" dirty="0"/>
            </a:p>
          </p:txBody>
        </p:sp>
      </p:grpSp>
      <p:pic>
        <p:nvPicPr>
          <p:cNvPr id="4" name="Audio 3">
            <a:hlinkClick r:id="" action="ppaction://media"/>
            <a:extLst>
              <a:ext uri="{FF2B5EF4-FFF2-40B4-BE49-F238E27FC236}">
                <a16:creationId xmlns:a16="http://schemas.microsoft.com/office/drawing/2014/main" id="{E9345D96-24BE-DA4B-A5FC-9673715F93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0992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F536186-AC32-A743-B052-B9F29398A34A}"/>
              </a:ext>
            </a:extLst>
          </p:cNvPr>
          <p:cNvSpPr/>
          <p:nvPr/>
        </p:nvSpPr>
        <p:spPr>
          <a:xfrm>
            <a:off x="2980466" y="4204625"/>
            <a:ext cx="6163533" cy="2384802"/>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E18C6D34-2218-F04B-9E78-6FB497C892C0}"/>
              </a:ext>
            </a:extLst>
          </p:cNvPr>
          <p:cNvGrpSpPr/>
          <p:nvPr/>
        </p:nvGrpSpPr>
        <p:grpSpPr>
          <a:xfrm>
            <a:off x="-152399" y="3820397"/>
            <a:ext cx="3384176" cy="3122768"/>
            <a:chOff x="-152399" y="3820397"/>
            <a:chExt cx="3384176" cy="3122768"/>
          </a:xfrm>
        </p:grpSpPr>
        <p:cxnSp>
          <p:nvCxnSpPr>
            <p:cNvPr id="5" name="Straight Connector 4">
              <a:extLst>
                <a:ext uri="{FF2B5EF4-FFF2-40B4-BE49-F238E27FC236}">
                  <a16:creationId xmlns:a16="http://schemas.microsoft.com/office/drawing/2014/main" id="{49405709-1D0C-DE40-A636-1D0E68DDA449}"/>
                </a:ext>
              </a:extLst>
            </p:cNvPr>
            <p:cNvCxnSpPr>
              <a:cxnSpLocks/>
            </p:cNvCxnSpPr>
            <p:nvPr/>
          </p:nvCxnSpPr>
          <p:spPr>
            <a:xfrm>
              <a:off x="-152399" y="4165539"/>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8E0F144-1C11-E343-90C9-E0BE12EE2AD0}"/>
                </a:ext>
              </a:extLst>
            </p:cNvPr>
            <p:cNvCxnSpPr>
              <a:cxnSpLocks/>
            </p:cNvCxnSpPr>
            <p:nvPr/>
          </p:nvCxnSpPr>
          <p:spPr>
            <a:xfrm>
              <a:off x="-152399" y="3820397"/>
              <a:ext cx="3384176" cy="3122767"/>
            </a:xfrm>
            <a:prstGeom prst="line">
              <a:avLst/>
            </a:prstGeom>
            <a:ln w="28575" cmpd="sng">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C83827-F12B-5045-BB65-D0FDFFC51D73}"/>
                </a:ext>
              </a:extLst>
            </p:cNvPr>
            <p:cNvCxnSpPr>
              <a:cxnSpLocks/>
            </p:cNvCxnSpPr>
            <p:nvPr/>
          </p:nvCxnSpPr>
          <p:spPr>
            <a:xfrm>
              <a:off x="-152399" y="4550839"/>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FC23CC6-AEA2-704B-AC0A-16D785AC0181}"/>
              </a:ext>
            </a:extLst>
          </p:cNvPr>
          <p:cNvGrpSpPr/>
          <p:nvPr/>
        </p:nvGrpSpPr>
        <p:grpSpPr>
          <a:xfrm flipV="1">
            <a:off x="5306375" y="-138221"/>
            <a:ext cx="5097898" cy="4768853"/>
            <a:chOff x="5912224" y="4855817"/>
            <a:chExt cx="3384176" cy="3122767"/>
          </a:xfrm>
        </p:grpSpPr>
        <p:cxnSp>
          <p:nvCxnSpPr>
            <p:cNvPr id="10" name="Straight Connector 9">
              <a:extLst>
                <a:ext uri="{FF2B5EF4-FFF2-40B4-BE49-F238E27FC236}">
                  <a16:creationId xmlns:a16="http://schemas.microsoft.com/office/drawing/2014/main" id="{363ECCA4-BCDF-7A48-9BF8-9B293E3E7CDB}"/>
                </a:ext>
              </a:extLst>
            </p:cNvPr>
            <p:cNvCxnSpPr>
              <a:cxnSpLocks/>
            </p:cNvCxnSpPr>
            <p:nvPr/>
          </p:nvCxnSpPr>
          <p:spPr>
            <a:xfrm flipH="1">
              <a:off x="6297706" y="5200958"/>
              <a:ext cx="2998694" cy="277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2B814E-B9EF-9D41-8FA1-714599E02276}"/>
                </a:ext>
              </a:extLst>
            </p:cNvPr>
            <p:cNvCxnSpPr>
              <a:cxnSpLocks/>
            </p:cNvCxnSpPr>
            <p:nvPr/>
          </p:nvCxnSpPr>
          <p:spPr>
            <a:xfrm flipH="1">
              <a:off x="5912224" y="4855817"/>
              <a:ext cx="3384176" cy="3122767"/>
            </a:xfrm>
            <a:prstGeom prst="line">
              <a:avLst/>
            </a:prstGeom>
            <a:ln w="28575">
              <a:solidFill>
                <a:srgbClr val="127A5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4FB7E6-83EB-794D-A01B-BC43210CD58B}"/>
                </a:ext>
              </a:extLst>
            </p:cNvPr>
            <p:cNvCxnSpPr>
              <a:cxnSpLocks/>
            </p:cNvCxnSpPr>
            <p:nvPr/>
          </p:nvCxnSpPr>
          <p:spPr>
            <a:xfrm flipH="1">
              <a:off x="6702058" y="5586258"/>
              <a:ext cx="2594342" cy="2392326"/>
            </a:xfrm>
            <a:prstGeom prst="line">
              <a:avLst/>
            </a:prstGeom>
            <a:ln w="28575">
              <a:solidFill>
                <a:srgbClr val="3C68A4"/>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4F1CCBB-5F8A-DD45-9300-A9D97DDE7435}"/>
              </a:ext>
            </a:extLst>
          </p:cNvPr>
          <p:cNvSpPr txBox="1"/>
          <p:nvPr/>
        </p:nvSpPr>
        <p:spPr>
          <a:xfrm>
            <a:off x="-1083466" y="-13866"/>
            <a:ext cx="7859522" cy="1615827"/>
          </a:xfrm>
          <a:prstGeom prst="rect">
            <a:avLst/>
          </a:prstGeom>
          <a:noFill/>
        </p:spPr>
        <p:txBody>
          <a:bodyPr wrap="square" rtlCol="0">
            <a:spAutoFit/>
          </a:bodyPr>
          <a:lstStyle/>
          <a:p>
            <a:pPr algn="ctr"/>
            <a:r>
              <a:rPr lang="en-US" sz="3300" dirty="0">
                <a:latin typeface="Stencil" pitchFamily="82" charset="77"/>
              </a:rPr>
              <a:t>What makes </a:t>
            </a:r>
          </a:p>
          <a:p>
            <a:pPr algn="ctr"/>
            <a:r>
              <a:rPr lang="en-US" sz="3300" dirty="0">
                <a:latin typeface="Stencil" pitchFamily="82" charset="77"/>
              </a:rPr>
              <a:t>this SOLUTION</a:t>
            </a:r>
          </a:p>
          <a:p>
            <a:pPr algn="ctr"/>
            <a:r>
              <a:rPr lang="en-US" sz="3300" dirty="0">
                <a:latin typeface="Stencil" pitchFamily="82" charset="77"/>
              </a:rPr>
              <a:t>Unique?</a:t>
            </a:r>
          </a:p>
        </p:txBody>
      </p:sp>
      <p:sp>
        <p:nvSpPr>
          <p:cNvPr id="2" name="Rectangle 1">
            <a:extLst>
              <a:ext uri="{FF2B5EF4-FFF2-40B4-BE49-F238E27FC236}">
                <a16:creationId xmlns:a16="http://schemas.microsoft.com/office/drawing/2014/main" id="{46DA6E49-392D-274F-BE74-4F0CFFE78A7A}"/>
              </a:ext>
            </a:extLst>
          </p:cNvPr>
          <p:cNvSpPr/>
          <p:nvPr/>
        </p:nvSpPr>
        <p:spPr>
          <a:xfrm>
            <a:off x="3055665" y="4273641"/>
            <a:ext cx="6008552" cy="2246769"/>
          </a:xfrm>
          <a:prstGeom prst="rect">
            <a:avLst/>
          </a:prstGeom>
        </p:spPr>
        <p:txBody>
          <a:bodyPr wrap="square">
            <a:spAutoFit/>
          </a:bodyPr>
          <a:lstStyle/>
          <a:p>
            <a:pPr lvl="0" algn="just"/>
            <a:r>
              <a:rPr lang="en-US" sz="2000" dirty="0">
                <a:solidFill>
                  <a:srgbClr val="000000"/>
                </a:solidFill>
              </a:rPr>
              <a:t>The </a:t>
            </a:r>
            <a:r>
              <a:rPr lang="en-US" sz="2000" b="1" i="1" dirty="0">
                <a:solidFill>
                  <a:srgbClr val="000000"/>
                </a:solidFill>
                <a:highlight>
                  <a:srgbClr val="30EAED"/>
                </a:highlight>
              </a:rPr>
              <a:t>carbon footprint calculator </a:t>
            </a:r>
            <a:r>
              <a:rPr lang="en-US" sz="2000" dirty="0">
                <a:solidFill>
                  <a:srgbClr val="000000"/>
                </a:solidFill>
              </a:rPr>
              <a:t>is a tool that currently is not </a:t>
            </a:r>
            <a:r>
              <a:rPr lang="en-US" sz="2000" b="1" i="1" dirty="0">
                <a:solidFill>
                  <a:srgbClr val="000000"/>
                </a:solidFill>
                <a:highlight>
                  <a:srgbClr val="30EAED"/>
                </a:highlight>
              </a:rPr>
              <a:t>easily accessible</a:t>
            </a:r>
            <a:r>
              <a:rPr lang="en-US" sz="2000" b="1" i="1" dirty="0">
                <a:solidFill>
                  <a:srgbClr val="000000"/>
                </a:solidFill>
              </a:rPr>
              <a:t> </a:t>
            </a:r>
            <a:r>
              <a:rPr lang="en-US" sz="2000" dirty="0">
                <a:solidFill>
                  <a:srgbClr val="000000"/>
                </a:solidFill>
              </a:rPr>
              <a:t>to individuals. This tool allows users to </a:t>
            </a:r>
            <a:r>
              <a:rPr lang="en-US" sz="2000" b="1" i="1" dirty="0">
                <a:solidFill>
                  <a:srgbClr val="000000"/>
                </a:solidFill>
                <a:highlight>
                  <a:srgbClr val="30EAED"/>
                </a:highlight>
              </a:rPr>
              <a:t>understand</a:t>
            </a:r>
            <a:r>
              <a:rPr lang="en-US" sz="2000" dirty="0">
                <a:solidFill>
                  <a:srgbClr val="000000"/>
                </a:solidFill>
              </a:rPr>
              <a:t> the impact of their patterns and </a:t>
            </a:r>
            <a:r>
              <a:rPr lang="en-GB" sz="2000" dirty="0">
                <a:solidFill>
                  <a:srgbClr val="000000"/>
                </a:solidFill>
              </a:rPr>
              <a:t>behaviour's</a:t>
            </a:r>
            <a:r>
              <a:rPr lang="en-US" sz="2000" dirty="0">
                <a:solidFill>
                  <a:srgbClr val="000000"/>
                </a:solidFill>
              </a:rPr>
              <a:t> on the environment. Through this, the application allows users to engage better with content regarding sustainability and further </a:t>
            </a:r>
            <a:r>
              <a:rPr lang="en-US" sz="2000" b="1" i="1" dirty="0">
                <a:solidFill>
                  <a:srgbClr val="000000"/>
                </a:solidFill>
                <a:highlight>
                  <a:srgbClr val="30EAED"/>
                </a:highlight>
              </a:rPr>
              <a:t>encourages users to</a:t>
            </a:r>
            <a:r>
              <a:rPr lang="en-US" sz="2000" b="1" i="1" dirty="0">
                <a:solidFill>
                  <a:srgbClr val="000000"/>
                </a:solidFill>
              </a:rPr>
              <a:t> </a:t>
            </a:r>
            <a:r>
              <a:rPr lang="en-US" sz="2000" b="1" i="1" dirty="0">
                <a:solidFill>
                  <a:srgbClr val="000000"/>
                </a:solidFill>
                <a:highlight>
                  <a:srgbClr val="30EAED"/>
                </a:highlight>
              </a:rPr>
              <a:t>live more sustainably</a:t>
            </a:r>
            <a:r>
              <a:rPr lang="en-US" sz="2000" dirty="0">
                <a:solidFill>
                  <a:srgbClr val="000000"/>
                </a:solidFill>
                <a:highlight>
                  <a:srgbClr val="30EAED"/>
                </a:highlight>
              </a:rPr>
              <a:t>.</a:t>
            </a:r>
          </a:p>
        </p:txBody>
      </p:sp>
      <p:sp>
        <p:nvSpPr>
          <p:cNvPr id="22" name="Rectangle 21">
            <a:extLst>
              <a:ext uri="{FF2B5EF4-FFF2-40B4-BE49-F238E27FC236}">
                <a16:creationId xmlns:a16="http://schemas.microsoft.com/office/drawing/2014/main" id="{9D8B1E6C-F625-5E47-80AC-D4F2E1EF2327}"/>
              </a:ext>
            </a:extLst>
          </p:cNvPr>
          <p:cNvSpPr/>
          <p:nvPr/>
        </p:nvSpPr>
        <p:spPr>
          <a:xfrm rot="16200000">
            <a:off x="2356183" y="5104637"/>
            <a:ext cx="1024639" cy="584775"/>
          </a:xfrm>
          <a:prstGeom prst="rect">
            <a:avLst/>
          </a:prstGeom>
        </p:spPr>
        <p:txBody>
          <a:bodyPr wrap="none">
            <a:spAutoFit/>
          </a:bodyPr>
          <a:lstStyle/>
          <a:p>
            <a:pPr algn="just"/>
            <a:r>
              <a:rPr lang="en-US" sz="3200" dirty="0">
                <a:latin typeface="Stencil" pitchFamily="82" charset="77"/>
              </a:rPr>
              <a:t>TWO</a:t>
            </a:r>
          </a:p>
        </p:txBody>
      </p:sp>
      <p:sp>
        <p:nvSpPr>
          <p:cNvPr id="23" name="Rounded Rectangle 22">
            <a:extLst>
              <a:ext uri="{FF2B5EF4-FFF2-40B4-BE49-F238E27FC236}">
                <a16:creationId xmlns:a16="http://schemas.microsoft.com/office/drawing/2014/main" id="{CE995019-6A7E-9748-B449-73EAC31D78A9}"/>
              </a:ext>
            </a:extLst>
          </p:cNvPr>
          <p:cNvSpPr/>
          <p:nvPr/>
        </p:nvSpPr>
        <p:spPr>
          <a:xfrm>
            <a:off x="-14977" y="1899715"/>
            <a:ext cx="6163533" cy="2040058"/>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4" name="Rectangle 23">
            <a:extLst>
              <a:ext uri="{FF2B5EF4-FFF2-40B4-BE49-F238E27FC236}">
                <a16:creationId xmlns:a16="http://schemas.microsoft.com/office/drawing/2014/main" id="{29DEF20B-6D90-874E-8446-4A232A71756C}"/>
              </a:ext>
            </a:extLst>
          </p:cNvPr>
          <p:cNvSpPr/>
          <p:nvPr/>
        </p:nvSpPr>
        <p:spPr>
          <a:xfrm>
            <a:off x="51388" y="2000781"/>
            <a:ext cx="6163533" cy="1938992"/>
          </a:xfrm>
          <a:prstGeom prst="rect">
            <a:avLst/>
          </a:prstGeom>
        </p:spPr>
        <p:txBody>
          <a:bodyPr wrap="square">
            <a:spAutoFit/>
          </a:bodyPr>
          <a:lstStyle/>
          <a:p>
            <a:pPr algn="just"/>
            <a:r>
              <a:rPr lang="en-US" sz="2000" dirty="0">
                <a:solidFill>
                  <a:srgbClr val="000000"/>
                </a:solidFill>
              </a:rPr>
              <a:t>It </a:t>
            </a:r>
            <a:r>
              <a:rPr lang="en-US" sz="2000" b="1" i="1" dirty="0">
                <a:solidFill>
                  <a:srgbClr val="000000"/>
                </a:solidFill>
                <a:highlight>
                  <a:srgbClr val="30EAED"/>
                </a:highlight>
              </a:rPr>
              <a:t>consolidates</a:t>
            </a:r>
            <a:r>
              <a:rPr lang="en-US" sz="2000" dirty="0">
                <a:solidFill>
                  <a:srgbClr val="000000"/>
                </a:solidFill>
              </a:rPr>
              <a:t> a large volume of information into simple,  concise and easy to understand language. This will allow for information on recycling to be more </a:t>
            </a:r>
            <a:r>
              <a:rPr lang="en-US" sz="2000" b="1" i="1" dirty="0">
                <a:solidFill>
                  <a:srgbClr val="000000"/>
                </a:solidFill>
                <a:highlight>
                  <a:srgbClr val="30EAED"/>
                </a:highlight>
              </a:rPr>
              <a:t>accessible</a:t>
            </a:r>
            <a:r>
              <a:rPr lang="en-US" sz="2000" dirty="0">
                <a:solidFill>
                  <a:srgbClr val="000000"/>
                </a:solidFill>
              </a:rPr>
              <a:t> to the general public and hence makes it easier for more people to understand what they can recycle as well as where and how to recycle it.</a:t>
            </a:r>
          </a:p>
        </p:txBody>
      </p:sp>
      <p:sp>
        <p:nvSpPr>
          <p:cNvPr id="25" name="Rectangle 24">
            <a:extLst>
              <a:ext uri="{FF2B5EF4-FFF2-40B4-BE49-F238E27FC236}">
                <a16:creationId xmlns:a16="http://schemas.microsoft.com/office/drawing/2014/main" id="{0A1862B3-FDAE-8F45-BC4B-DEFD1D949A05}"/>
              </a:ext>
            </a:extLst>
          </p:cNvPr>
          <p:cNvSpPr/>
          <p:nvPr/>
        </p:nvSpPr>
        <p:spPr>
          <a:xfrm rot="5400000">
            <a:off x="5964155" y="2525788"/>
            <a:ext cx="960519" cy="584775"/>
          </a:xfrm>
          <a:prstGeom prst="rect">
            <a:avLst/>
          </a:prstGeom>
        </p:spPr>
        <p:txBody>
          <a:bodyPr wrap="square">
            <a:spAutoFit/>
          </a:bodyPr>
          <a:lstStyle/>
          <a:p>
            <a:pPr algn="just"/>
            <a:r>
              <a:rPr lang="en-US" sz="3200" dirty="0">
                <a:latin typeface="Stencil" pitchFamily="82" charset="77"/>
              </a:rPr>
              <a:t>ONE</a:t>
            </a:r>
          </a:p>
        </p:txBody>
      </p:sp>
      <p:pic>
        <p:nvPicPr>
          <p:cNvPr id="4" name="Audio 3">
            <a:hlinkClick r:id="" action="ppaction://media"/>
            <a:extLst>
              <a:ext uri="{FF2B5EF4-FFF2-40B4-BE49-F238E27FC236}">
                <a16:creationId xmlns:a16="http://schemas.microsoft.com/office/drawing/2014/main" id="{B015996B-A5F5-A84F-B410-F772468F18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5233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0">
            <a:extLst>
              <a:ext uri="{FF2B5EF4-FFF2-40B4-BE49-F238E27FC236}">
                <a16:creationId xmlns:a16="http://schemas.microsoft.com/office/drawing/2014/main" id="{60E9437A-B49D-1D45-9974-C5BB08FAED48}"/>
              </a:ext>
            </a:extLst>
          </p:cNvPr>
          <p:cNvSpPr/>
          <p:nvPr/>
        </p:nvSpPr>
        <p:spPr>
          <a:xfrm>
            <a:off x="-389467" y="1139179"/>
            <a:ext cx="9804400" cy="5876218"/>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ounded Rectangle 30">
            <a:extLst>
              <a:ext uri="{FF2B5EF4-FFF2-40B4-BE49-F238E27FC236}">
                <a16:creationId xmlns:a16="http://schemas.microsoft.com/office/drawing/2014/main" id="{5937ADD5-E338-4344-87D8-FF8E78E41B45}"/>
              </a:ext>
            </a:extLst>
          </p:cNvPr>
          <p:cNvSpPr/>
          <p:nvPr/>
        </p:nvSpPr>
        <p:spPr>
          <a:xfrm>
            <a:off x="1566337" y="441187"/>
            <a:ext cx="7662112" cy="536957"/>
          </a:xfrm>
          <a:prstGeom prst="roundRect">
            <a:avLst/>
          </a:prstGeom>
          <a:solidFill>
            <a:schemeClr val="bg1">
              <a:alpha val="6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47E824D3-A657-3547-95A3-45AFC740BB8C}"/>
              </a:ext>
            </a:extLst>
          </p:cNvPr>
          <p:cNvSpPr/>
          <p:nvPr/>
        </p:nvSpPr>
        <p:spPr>
          <a:xfrm>
            <a:off x="43895" y="3275017"/>
            <a:ext cx="184731" cy="153983"/>
          </a:xfrm>
          <a:prstGeom prst="rect">
            <a:avLst/>
          </a:prstGeom>
        </p:spPr>
        <p:txBody>
          <a:bodyPr wrap="none">
            <a:spAutoFit/>
          </a:bodyPr>
          <a:lstStyle/>
          <a:p>
            <a:endParaRPr lang="en-US" dirty="0"/>
          </a:p>
        </p:txBody>
      </p:sp>
      <p:sp>
        <p:nvSpPr>
          <p:cNvPr id="3" name="TextBox 2">
            <a:extLst>
              <a:ext uri="{FF2B5EF4-FFF2-40B4-BE49-F238E27FC236}">
                <a16:creationId xmlns:a16="http://schemas.microsoft.com/office/drawing/2014/main" id="{C965BAB1-7EBF-2B49-A29D-6F0089845B9B}"/>
              </a:ext>
            </a:extLst>
          </p:cNvPr>
          <p:cNvSpPr txBox="1"/>
          <p:nvPr/>
        </p:nvSpPr>
        <p:spPr>
          <a:xfrm>
            <a:off x="945397" y="3471620"/>
            <a:ext cx="184731" cy="369332"/>
          </a:xfrm>
          <a:prstGeom prst="rect">
            <a:avLst/>
          </a:prstGeom>
          <a:noFill/>
        </p:spPr>
        <p:txBody>
          <a:bodyPr wrap="none" rtlCol="0">
            <a:spAutoFit/>
          </a:bodyPr>
          <a:lstStyle/>
          <a:p>
            <a:endParaRPr lang="en-GB" dirty="0"/>
          </a:p>
        </p:txBody>
      </p:sp>
      <p:pic>
        <p:nvPicPr>
          <p:cNvPr id="5" name="Picture 4" descr="A picture containing drawing&#10;&#10;Description automatically generated">
            <a:extLst>
              <a:ext uri="{FF2B5EF4-FFF2-40B4-BE49-F238E27FC236}">
                <a16:creationId xmlns:a16="http://schemas.microsoft.com/office/drawing/2014/main" id="{85871CBA-EECD-1243-8E43-4CA83CF87136}"/>
              </a:ext>
            </a:extLst>
          </p:cNvPr>
          <p:cNvPicPr>
            <a:picLocks noChangeAspect="1"/>
          </p:cNvPicPr>
          <p:nvPr/>
        </p:nvPicPr>
        <p:blipFill rotWithShape="1">
          <a:blip r:embed="rId2"/>
          <a:srcRect l="12683" t="5058" r="14268" b="25404"/>
          <a:stretch/>
        </p:blipFill>
        <p:spPr>
          <a:xfrm>
            <a:off x="289161" y="89208"/>
            <a:ext cx="1021202" cy="972097"/>
          </a:xfrm>
          <a:prstGeom prst="rect">
            <a:avLst/>
          </a:prstGeom>
        </p:spPr>
      </p:pic>
      <p:sp>
        <p:nvSpPr>
          <p:cNvPr id="56" name="Rectangle 55">
            <a:extLst>
              <a:ext uri="{FF2B5EF4-FFF2-40B4-BE49-F238E27FC236}">
                <a16:creationId xmlns:a16="http://schemas.microsoft.com/office/drawing/2014/main" id="{77043920-576E-4043-837F-5944A0D1373F}"/>
              </a:ext>
            </a:extLst>
          </p:cNvPr>
          <p:cNvSpPr/>
          <p:nvPr/>
        </p:nvSpPr>
        <p:spPr>
          <a:xfrm>
            <a:off x="1577920" y="95276"/>
            <a:ext cx="1866217" cy="369332"/>
          </a:xfrm>
          <a:prstGeom prst="rect">
            <a:avLst/>
          </a:prstGeom>
        </p:spPr>
        <p:txBody>
          <a:bodyPr wrap="none">
            <a:spAutoFit/>
          </a:bodyPr>
          <a:lstStyle/>
          <a:p>
            <a:pPr algn="just"/>
            <a:r>
              <a:rPr lang="en-US" dirty="0">
                <a:latin typeface="Stencil" pitchFamily="82" charset="77"/>
              </a:rPr>
              <a:t>Why Octopus?</a:t>
            </a:r>
          </a:p>
        </p:txBody>
      </p:sp>
      <p:sp>
        <p:nvSpPr>
          <p:cNvPr id="57" name="TextBox 56">
            <a:extLst>
              <a:ext uri="{FF2B5EF4-FFF2-40B4-BE49-F238E27FC236}">
                <a16:creationId xmlns:a16="http://schemas.microsoft.com/office/drawing/2014/main" id="{F48B6D4F-56DC-4A46-AA67-59464A8E00AE}"/>
              </a:ext>
            </a:extLst>
          </p:cNvPr>
          <p:cNvSpPr txBox="1"/>
          <p:nvPr/>
        </p:nvSpPr>
        <p:spPr>
          <a:xfrm>
            <a:off x="1566336" y="454924"/>
            <a:ext cx="7577664" cy="523220"/>
          </a:xfrm>
          <a:prstGeom prst="rect">
            <a:avLst/>
          </a:prstGeom>
          <a:noFill/>
        </p:spPr>
        <p:txBody>
          <a:bodyPr wrap="square" rtlCol="0">
            <a:spAutoFit/>
          </a:bodyPr>
          <a:lstStyle/>
          <a:p>
            <a:pPr algn="just"/>
            <a:r>
              <a:rPr lang="en-US" sz="1400" dirty="0"/>
              <a:t>Octopi use recycled materials to build their homes in the ocean. Our aim is to protect our own home through recycling and encourage people to be more like octopi, hence the name, </a:t>
            </a:r>
            <a:r>
              <a:rPr lang="en-US" sz="1400" b="1" i="1" dirty="0">
                <a:highlight>
                  <a:srgbClr val="30EAED"/>
                </a:highlight>
              </a:rPr>
              <a:t>Octopus</a:t>
            </a:r>
            <a:r>
              <a:rPr lang="en-US" sz="1400" dirty="0"/>
              <a:t>!</a:t>
            </a:r>
          </a:p>
        </p:txBody>
      </p:sp>
      <p:pic>
        <p:nvPicPr>
          <p:cNvPr id="6" name="Picture 5">
            <a:extLst>
              <a:ext uri="{FF2B5EF4-FFF2-40B4-BE49-F238E27FC236}">
                <a16:creationId xmlns:a16="http://schemas.microsoft.com/office/drawing/2014/main" id="{EF76FB2C-6E26-F149-8440-E3D814E5E701}"/>
              </a:ext>
            </a:extLst>
          </p:cNvPr>
          <p:cNvPicPr>
            <a:picLocks noChangeAspect="1"/>
          </p:cNvPicPr>
          <p:nvPr/>
        </p:nvPicPr>
        <p:blipFill>
          <a:blip r:embed="rId3"/>
          <a:stretch>
            <a:fillRect/>
          </a:stretch>
        </p:blipFill>
        <p:spPr>
          <a:xfrm>
            <a:off x="43299" y="1411870"/>
            <a:ext cx="2350492" cy="1500887"/>
          </a:xfrm>
          <a:prstGeom prst="rect">
            <a:avLst/>
          </a:prstGeom>
        </p:spPr>
      </p:pic>
      <p:grpSp>
        <p:nvGrpSpPr>
          <p:cNvPr id="30" name="Group 29">
            <a:extLst>
              <a:ext uri="{FF2B5EF4-FFF2-40B4-BE49-F238E27FC236}">
                <a16:creationId xmlns:a16="http://schemas.microsoft.com/office/drawing/2014/main" id="{9FECCCCE-2630-D54F-A51A-07512CF642BF}"/>
              </a:ext>
            </a:extLst>
          </p:cNvPr>
          <p:cNvGrpSpPr/>
          <p:nvPr/>
        </p:nvGrpSpPr>
        <p:grpSpPr>
          <a:xfrm>
            <a:off x="1130128" y="3257651"/>
            <a:ext cx="7095178" cy="1639078"/>
            <a:chOff x="-43388" y="3171412"/>
            <a:chExt cx="7095178" cy="1639078"/>
          </a:xfrm>
        </p:grpSpPr>
        <p:pic>
          <p:nvPicPr>
            <p:cNvPr id="31" name="Picture 30" descr="A screenshot of a cell phone&#10;&#10;Description automatically generated">
              <a:extLst>
                <a:ext uri="{FF2B5EF4-FFF2-40B4-BE49-F238E27FC236}">
                  <a16:creationId xmlns:a16="http://schemas.microsoft.com/office/drawing/2014/main" id="{E5499C69-26FB-3E48-BC1D-EF969A01C4B9}"/>
                </a:ext>
              </a:extLst>
            </p:cNvPr>
            <p:cNvPicPr>
              <a:picLocks noChangeAspect="1"/>
            </p:cNvPicPr>
            <p:nvPr/>
          </p:nvPicPr>
          <p:blipFill>
            <a:blip r:embed="rId4"/>
            <a:stretch>
              <a:fillRect/>
            </a:stretch>
          </p:blipFill>
          <p:spPr>
            <a:xfrm>
              <a:off x="-43388" y="3171412"/>
              <a:ext cx="2784980" cy="163907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F04AD19-862E-7647-BAC7-418EBEDD5D3B}"/>
                </a:ext>
              </a:extLst>
            </p:cNvPr>
            <p:cNvPicPr>
              <a:picLocks noChangeAspect="1"/>
            </p:cNvPicPr>
            <p:nvPr/>
          </p:nvPicPr>
          <p:blipFill>
            <a:blip r:embed="rId5"/>
            <a:stretch>
              <a:fillRect/>
            </a:stretch>
          </p:blipFill>
          <p:spPr>
            <a:xfrm>
              <a:off x="2735689" y="3171412"/>
              <a:ext cx="409769" cy="1639078"/>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8DCFE505-6879-D14F-BEAC-763D5B7273F4}"/>
                </a:ext>
              </a:extLst>
            </p:cNvPr>
            <p:cNvPicPr>
              <a:picLocks noChangeAspect="1"/>
            </p:cNvPicPr>
            <p:nvPr/>
          </p:nvPicPr>
          <p:blipFill>
            <a:blip r:embed="rId6"/>
            <a:stretch>
              <a:fillRect/>
            </a:stretch>
          </p:blipFill>
          <p:spPr>
            <a:xfrm>
              <a:off x="3145458" y="3171412"/>
              <a:ext cx="2017785" cy="1635247"/>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80901226-F132-114C-A200-1C806EA6459E}"/>
                </a:ext>
              </a:extLst>
            </p:cNvPr>
            <p:cNvPicPr>
              <a:picLocks noChangeAspect="1"/>
            </p:cNvPicPr>
            <p:nvPr/>
          </p:nvPicPr>
          <p:blipFill>
            <a:blip r:embed="rId7"/>
            <a:stretch>
              <a:fillRect/>
            </a:stretch>
          </p:blipFill>
          <p:spPr>
            <a:xfrm>
              <a:off x="5163243" y="3171412"/>
              <a:ext cx="1054634" cy="1639077"/>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AF19211C-D667-E54E-B3FF-914379945C8C}"/>
                </a:ext>
              </a:extLst>
            </p:cNvPr>
            <p:cNvPicPr>
              <a:picLocks noChangeAspect="1"/>
            </p:cNvPicPr>
            <p:nvPr/>
          </p:nvPicPr>
          <p:blipFill>
            <a:blip r:embed="rId8"/>
            <a:stretch>
              <a:fillRect/>
            </a:stretch>
          </p:blipFill>
          <p:spPr>
            <a:xfrm>
              <a:off x="6217877" y="3171412"/>
              <a:ext cx="833913" cy="1624393"/>
            </a:xfrm>
            <a:prstGeom prst="rect">
              <a:avLst/>
            </a:prstGeom>
          </p:spPr>
        </p:pic>
      </p:grpSp>
      <p:grpSp>
        <p:nvGrpSpPr>
          <p:cNvPr id="29" name="Group 28">
            <a:extLst>
              <a:ext uri="{FF2B5EF4-FFF2-40B4-BE49-F238E27FC236}">
                <a16:creationId xmlns:a16="http://schemas.microsoft.com/office/drawing/2014/main" id="{D2453D8A-2B8F-064D-800F-7551B184E8E2}"/>
              </a:ext>
            </a:extLst>
          </p:cNvPr>
          <p:cNvGrpSpPr/>
          <p:nvPr/>
        </p:nvGrpSpPr>
        <p:grpSpPr>
          <a:xfrm>
            <a:off x="2617938" y="1453863"/>
            <a:ext cx="4277132" cy="1458894"/>
            <a:chOff x="2858142" y="1355008"/>
            <a:chExt cx="4607814" cy="1512042"/>
          </a:xfrm>
        </p:grpSpPr>
        <p:pic>
          <p:nvPicPr>
            <p:cNvPr id="22" name="Picture 21" descr="A screenshot of a cell phone&#10;&#10;Description automatically generated">
              <a:extLst>
                <a:ext uri="{FF2B5EF4-FFF2-40B4-BE49-F238E27FC236}">
                  <a16:creationId xmlns:a16="http://schemas.microsoft.com/office/drawing/2014/main" id="{39723F88-9546-DB45-94B7-8B154856641D}"/>
                </a:ext>
              </a:extLst>
            </p:cNvPr>
            <p:cNvPicPr>
              <a:picLocks noChangeAspect="1"/>
            </p:cNvPicPr>
            <p:nvPr/>
          </p:nvPicPr>
          <p:blipFill>
            <a:blip r:embed="rId9"/>
            <a:stretch>
              <a:fillRect/>
            </a:stretch>
          </p:blipFill>
          <p:spPr>
            <a:xfrm>
              <a:off x="2858142" y="1365672"/>
              <a:ext cx="1504410" cy="1501377"/>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F5E6D226-49DF-EA4E-A91C-EE9FB3BA6E64}"/>
                </a:ext>
              </a:extLst>
            </p:cNvPr>
            <p:cNvPicPr>
              <a:picLocks noChangeAspect="1"/>
            </p:cNvPicPr>
            <p:nvPr/>
          </p:nvPicPr>
          <p:blipFill>
            <a:blip r:embed="rId10"/>
            <a:stretch>
              <a:fillRect/>
            </a:stretch>
          </p:blipFill>
          <p:spPr>
            <a:xfrm>
              <a:off x="4341865" y="1355009"/>
              <a:ext cx="1692940" cy="1512041"/>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82D1041C-928E-C447-B579-FB40A6B2A718}"/>
                </a:ext>
              </a:extLst>
            </p:cNvPr>
            <p:cNvPicPr>
              <a:picLocks noChangeAspect="1"/>
            </p:cNvPicPr>
            <p:nvPr/>
          </p:nvPicPr>
          <p:blipFill>
            <a:blip r:embed="rId11"/>
            <a:stretch>
              <a:fillRect/>
            </a:stretch>
          </p:blipFill>
          <p:spPr>
            <a:xfrm>
              <a:off x="6026054" y="1355008"/>
              <a:ext cx="1439902" cy="1512041"/>
            </a:xfrm>
            <a:prstGeom prst="rect">
              <a:avLst/>
            </a:prstGeom>
          </p:spPr>
        </p:pic>
      </p:grpSp>
      <p:pic>
        <p:nvPicPr>
          <p:cNvPr id="37" name="Picture 36" descr="A screenshot of a cell phone&#10;&#10;Description automatically generated">
            <a:extLst>
              <a:ext uri="{FF2B5EF4-FFF2-40B4-BE49-F238E27FC236}">
                <a16:creationId xmlns:a16="http://schemas.microsoft.com/office/drawing/2014/main" id="{D5EE92E6-7C8B-A942-91A6-E1223AF14F83}"/>
              </a:ext>
            </a:extLst>
          </p:cNvPr>
          <p:cNvPicPr>
            <a:picLocks noChangeAspect="1"/>
          </p:cNvPicPr>
          <p:nvPr/>
        </p:nvPicPr>
        <p:blipFill>
          <a:blip r:embed="rId12"/>
          <a:stretch>
            <a:fillRect/>
          </a:stretch>
        </p:blipFill>
        <p:spPr>
          <a:xfrm>
            <a:off x="43895" y="5239695"/>
            <a:ext cx="2473842" cy="1618305"/>
          </a:xfrm>
          <a:prstGeom prst="rect">
            <a:avLst/>
          </a:prstGeom>
        </p:spPr>
      </p:pic>
      <p:pic>
        <p:nvPicPr>
          <p:cNvPr id="48" name="Picture 47" descr="A screenshot of a social media post&#10;&#10;Description automatically generated">
            <a:extLst>
              <a:ext uri="{FF2B5EF4-FFF2-40B4-BE49-F238E27FC236}">
                <a16:creationId xmlns:a16="http://schemas.microsoft.com/office/drawing/2014/main" id="{E33BA413-33D2-8744-8D3C-AD333D7291FC}"/>
              </a:ext>
            </a:extLst>
          </p:cNvPr>
          <p:cNvPicPr>
            <a:picLocks noChangeAspect="1"/>
          </p:cNvPicPr>
          <p:nvPr/>
        </p:nvPicPr>
        <p:blipFill>
          <a:blip r:embed="rId13"/>
          <a:stretch>
            <a:fillRect/>
          </a:stretch>
        </p:blipFill>
        <p:spPr>
          <a:xfrm>
            <a:off x="5174065" y="5237916"/>
            <a:ext cx="1939253" cy="1620084"/>
          </a:xfrm>
          <a:prstGeom prst="rect">
            <a:avLst/>
          </a:prstGeom>
        </p:spPr>
      </p:pic>
      <p:pic>
        <p:nvPicPr>
          <p:cNvPr id="50" name="Picture 49" descr="A screenshot of a social media post&#10;&#10;Description automatically generated">
            <a:extLst>
              <a:ext uri="{FF2B5EF4-FFF2-40B4-BE49-F238E27FC236}">
                <a16:creationId xmlns:a16="http://schemas.microsoft.com/office/drawing/2014/main" id="{8A3FCCE8-2297-0D41-AF57-10AE4EC0B046}"/>
              </a:ext>
            </a:extLst>
          </p:cNvPr>
          <p:cNvPicPr>
            <a:picLocks noChangeAspect="1"/>
          </p:cNvPicPr>
          <p:nvPr/>
        </p:nvPicPr>
        <p:blipFill>
          <a:blip r:embed="rId14"/>
          <a:stretch>
            <a:fillRect/>
          </a:stretch>
        </p:blipFill>
        <p:spPr>
          <a:xfrm>
            <a:off x="7366728" y="5247349"/>
            <a:ext cx="1706650" cy="1610651"/>
          </a:xfrm>
          <a:prstGeom prst="rect">
            <a:avLst/>
          </a:prstGeom>
        </p:spPr>
      </p:pic>
      <p:pic>
        <p:nvPicPr>
          <p:cNvPr id="53" name="Picture 52" descr="A screenshot of a social media post&#10;&#10;Description automatically generated">
            <a:extLst>
              <a:ext uri="{FF2B5EF4-FFF2-40B4-BE49-F238E27FC236}">
                <a16:creationId xmlns:a16="http://schemas.microsoft.com/office/drawing/2014/main" id="{279C3133-B561-2C42-9DD5-5F12E546A632}"/>
              </a:ext>
            </a:extLst>
          </p:cNvPr>
          <p:cNvPicPr>
            <a:picLocks noChangeAspect="1"/>
          </p:cNvPicPr>
          <p:nvPr/>
        </p:nvPicPr>
        <p:blipFill>
          <a:blip r:embed="rId15"/>
          <a:stretch>
            <a:fillRect/>
          </a:stretch>
        </p:blipFill>
        <p:spPr>
          <a:xfrm>
            <a:off x="2771146" y="5333192"/>
            <a:ext cx="2149510" cy="1524808"/>
          </a:xfrm>
          <a:prstGeom prst="rect">
            <a:avLst/>
          </a:prstGeom>
        </p:spPr>
      </p:pic>
      <p:sp>
        <p:nvSpPr>
          <p:cNvPr id="59" name="Rectangle 58">
            <a:extLst>
              <a:ext uri="{FF2B5EF4-FFF2-40B4-BE49-F238E27FC236}">
                <a16:creationId xmlns:a16="http://schemas.microsoft.com/office/drawing/2014/main" id="{E7181674-087B-9943-A64B-80F3D89581DA}"/>
              </a:ext>
            </a:extLst>
          </p:cNvPr>
          <p:cNvSpPr/>
          <p:nvPr/>
        </p:nvSpPr>
        <p:spPr>
          <a:xfrm>
            <a:off x="238550" y="1150279"/>
            <a:ext cx="1122423" cy="307777"/>
          </a:xfrm>
          <a:prstGeom prst="rect">
            <a:avLst/>
          </a:prstGeom>
        </p:spPr>
        <p:txBody>
          <a:bodyPr wrap="none">
            <a:spAutoFit/>
          </a:bodyPr>
          <a:lstStyle/>
          <a:p>
            <a:pPr algn="just"/>
            <a:r>
              <a:rPr lang="en-US" sz="1400" dirty="0">
                <a:latin typeface="Stencil" pitchFamily="82" charset="77"/>
              </a:rPr>
              <a:t>Homepage</a:t>
            </a:r>
          </a:p>
        </p:txBody>
      </p:sp>
      <p:sp>
        <p:nvSpPr>
          <p:cNvPr id="60" name="Rectangle 59">
            <a:extLst>
              <a:ext uri="{FF2B5EF4-FFF2-40B4-BE49-F238E27FC236}">
                <a16:creationId xmlns:a16="http://schemas.microsoft.com/office/drawing/2014/main" id="{9B36F55D-2040-6746-A99C-9075E057B1B6}"/>
              </a:ext>
            </a:extLst>
          </p:cNvPr>
          <p:cNvSpPr/>
          <p:nvPr/>
        </p:nvSpPr>
        <p:spPr>
          <a:xfrm>
            <a:off x="3193446" y="1155026"/>
            <a:ext cx="3031599" cy="307777"/>
          </a:xfrm>
          <a:prstGeom prst="rect">
            <a:avLst/>
          </a:prstGeom>
        </p:spPr>
        <p:txBody>
          <a:bodyPr wrap="none">
            <a:spAutoFit/>
          </a:bodyPr>
          <a:lstStyle/>
          <a:p>
            <a:pPr algn="just"/>
            <a:r>
              <a:rPr lang="en-US" sz="1400" dirty="0">
                <a:latin typeface="Stencil" pitchFamily="82" charset="77"/>
              </a:rPr>
              <a:t>Carbon footprint calculator</a:t>
            </a:r>
          </a:p>
        </p:txBody>
      </p:sp>
      <p:sp>
        <p:nvSpPr>
          <p:cNvPr id="61" name="Rectangle 60">
            <a:extLst>
              <a:ext uri="{FF2B5EF4-FFF2-40B4-BE49-F238E27FC236}">
                <a16:creationId xmlns:a16="http://schemas.microsoft.com/office/drawing/2014/main" id="{DFA65385-FFCA-D149-8109-70F571678F3E}"/>
              </a:ext>
            </a:extLst>
          </p:cNvPr>
          <p:cNvSpPr/>
          <p:nvPr/>
        </p:nvSpPr>
        <p:spPr>
          <a:xfrm>
            <a:off x="7562968" y="1139179"/>
            <a:ext cx="1026243" cy="307777"/>
          </a:xfrm>
          <a:prstGeom prst="rect">
            <a:avLst/>
          </a:prstGeom>
        </p:spPr>
        <p:txBody>
          <a:bodyPr wrap="square">
            <a:spAutoFit/>
          </a:bodyPr>
          <a:lstStyle/>
          <a:p>
            <a:pPr algn="just"/>
            <a:r>
              <a:rPr lang="en-US" sz="1400" dirty="0">
                <a:latin typeface="Stencil" pitchFamily="82" charset="77"/>
              </a:rPr>
              <a:t>About Us</a:t>
            </a:r>
          </a:p>
        </p:txBody>
      </p:sp>
      <p:sp>
        <p:nvSpPr>
          <p:cNvPr id="62" name="Rectangle 61">
            <a:extLst>
              <a:ext uri="{FF2B5EF4-FFF2-40B4-BE49-F238E27FC236}">
                <a16:creationId xmlns:a16="http://schemas.microsoft.com/office/drawing/2014/main" id="{92DB045A-82A4-4944-A45A-769C291E2ACA}"/>
              </a:ext>
            </a:extLst>
          </p:cNvPr>
          <p:cNvSpPr/>
          <p:nvPr/>
        </p:nvSpPr>
        <p:spPr>
          <a:xfrm>
            <a:off x="4023173" y="2988706"/>
            <a:ext cx="1670650" cy="307777"/>
          </a:xfrm>
          <a:prstGeom prst="rect">
            <a:avLst/>
          </a:prstGeom>
        </p:spPr>
        <p:txBody>
          <a:bodyPr wrap="none">
            <a:spAutoFit/>
          </a:bodyPr>
          <a:lstStyle/>
          <a:p>
            <a:pPr algn="just"/>
            <a:r>
              <a:rPr lang="en-US" sz="1400" dirty="0">
                <a:latin typeface="Stencil" pitchFamily="82" charset="77"/>
              </a:rPr>
              <a:t>Recycle Page(s)</a:t>
            </a:r>
          </a:p>
        </p:txBody>
      </p:sp>
      <p:sp>
        <p:nvSpPr>
          <p:cNvPr id="64" name="Rectangle 63">
            <a:extLst>
              <a:ext uri="{FF2B5EF4-FFF2-40B4-BE49-F238E27FC236}">
                <a16:creationId xmlns:a16="http://schemas.microsoft.com/office/drawing/2014/main" id="{3AF38B49-480F-B24B-80A0-F8BDDC5A4BE5}"/>
              </a:ext>
            </a:extLst>
          </p:cNvPr>
          <p:cNvSpPr/>
          <p:nvPr/>
        </p:nvSpPr>
        <p:spPr>
          <a:xfrm>
            <a:off x="369595" y="5013958"/>
            <a:ext cx="1697901" cy="307777"/>
          </a:xfrm>
          <a:prstGeom prst="rect">
            <a:avLst/>
          </a:prstGeom>
        </p:spPr>
        <p:txBody>
          <a:bodyPr wrap="none">
            <a:spAutoFit/>
          </a:bodyPr>
          <a:lstStyle/>
          <a:p>
            <a:pPr algn="just"/>
            <a:r>
              <a:rPr lang="en-US" sz="1400" dirty="0">
                <a:latin typeface="Stencil" pitchFamily="82" charset="77"/>
              </a:rPr>
              <a:t>COMMUNITY PAGE</a:t>
            </a:r>
          </a:p>
        </p:txBody>
      </p:sp>
      <p:sp>
        <p:nvSpPr>
          <p:cNvPr id="65" name="Rectangle 64">
            <a:extLst>
              <a:ext uri="{FF2B5EF4-FFF2-40B4-BE49-F238E27FC236}">
                <a16:creationId xmlns:a16="http://schemas.microsoft.com/office/drawing/2014/main" id="{A4DA47D6-64BE-6742-8C0C-E4C4C4C95748}"/>
              </a:ext>
            </a:extLst>
          </p:cNvPr>
          <p:cNvSpPr/>
          <p:nvPr/>
        </p:nvSpPr>
        <p:spPr>
          <a:xfrm>
            <a:off x="3109092" y="5007377"/>
            <a:ext cx="1465466" cy="307777"/>
          </a:xfrm>
          <a:prstGeom prst="rect">
            <a:avLst/>
          </a:prstGeom>
        </p:spPr>
        <p:txBody>
          <a:bodyPr wrap="none">
            <a:spAutoFit/>
          </a:bodyPr>
          <a:lstStyle/>
          <a:p>
            <a:pPr algn="just"/>
            <a:r>
              <a:rPr lang="en-US" sz="1400" dirty="0">
                <a:latin typeface="Stencil" pitchFamily="82" charset="77"/>
              </a:rPr>
              <a:t>WHY RECYCLE?</a:t>
            </a:r>
          </a:p>
        </p:txBody>
      </p:sp>
      <p:sp>
        <p:nvSpPr>
          <p:cNvPr id="66" name="Rectangle 65">
            <a:extLst>
              <a:ext uri="{FF2B5EF4-FFF2-40B4-BE49-F238E27FC236}">
                <a16:creationId xmlns:a16="http://schemas.microsoft.com/office/drawing/2014/main" id="{DFAE4ED5-9855-4244-BC15-49BA386BE40A}"/>
              </a:ext>
            </a:extLst>
          </p:cNvPr>
          <p:cNvSpPr/>
          <p:nvPr/>
        </p:nvSpPr>
        <p:spPr>
          <a:xfrm>
            <a:off x="5816891" y="5018531"/>
            <a:ext cx="636713" cy="307777"/>
          </a:xfrm>
          <a:prstGeom prst="rect">
            <a:avLst/>
          </a:prstGeom>
        </p:spPr>
        <p:txBody>
          <a:bodyPr wrap="none">
            <a:spAutoFit/>
          </a:bodyPr>
          <a:lstStyle/>
          <a:p>
            <a:pPr algn="just"/>
            <a:r>
              <a:rPr lang="en-US" sz="1400" dirty="0">
                <a:latin typeface="Stencil" pitchFamily="82" charset="77"/>
              </a:rPr>
              <a:t>HELP</a:t>
            </a:r>
          </a:p>
        </p:txBody>
      </p:sp>
      <p:sp>
        <p:nvSpPr>
          <p:cNvPr id="67" name="Rectangle 66">
            <a:extLst>
              <a:ext uri="{FF2B5EF4-FFF2-40B4-BE49-F238E27FC236}">
                <a16:creationId xmlns:a16="http://schemas.microsoft.com/office/drawing/2014/main" id="{04925EF9-AB9D-504F-9A38-E952A2192227}"/>
              </a:ext>
            </a:extLst>
          </p:cNvPr>
          <p:cNvSpPr/>
          <p:nvPr/>
        </p:nvSpPr>
        <p:spPr>
          <a:xfrm>
            <a:off x="7562968" y="5013957"/>
            <a:ext cx="1284326" cy="307777"/>
          </a:xfrm>
          <a:prstGeom prst="rect">
            <a:avLst/>
          </a:prstGeom>
        </p:spPr>
        <p:txBody>
          <a:bodyPr wrap="none">
            <a:spAutoFit/>
          </a:bodyPr>
          <a:lstStyle/>
          <a:p>
            <a:pPr algn="just"/>
            <a:r>
              <a:rPr lang="en-US" sz="1400" dirty="0">
                <a:latin typeface="Stencil" pitchFamily="82" charset="77"/>
              </a:rPr>
              <a:t>REFERENCES</a:t>
            </a:r>
          </a:p>
        </p:txBody>
      </p:sp>
      <p:pic>
        <p:nvPicPr>
          <p:cNvPr id="4" name="Picture 3" descr="A screenshot of a social media post&#10;&#10;Description automatically generated">
            <a:extLst>
              <a:ext uri="{FF2B5EF4-FFF2-40B4-BE49-F238E27FC236}">
                <a16:creationId xmlns:a16="http://schemas.microsoft.com/office/drawing/2014/main" id="{CE9828ED-0197-6C4A-A922-762F0FEBA3D3}"/>
              </a:ext>
            </a:extLst>
          </p:cNvPr>
          <p:cNvPicPr>
            <a:picLocks noChangeAspect="1"/>
          </p:cNvPicPr>
          <p:nvPr/>
        </p:nvPicPr>
        <p:blipFill>
          <a:blip r:embed="rId16"/>
          <a:stretch>
            <a:fillRect/>
          </a:stretch>
        </p:blipFill>
        <p:spPr>
          <a:xfrm>
            <a:off x="7299801" y="1462803"/>
            <a:ext cx="1697505" cy="1449953"/>
          </a:xfrm>
          <a:prstGeom prst="rect">
            <a:avLst/>
          </a:prstGeom>
        </p:spPr>
      </p:pic>
    </p:spTree>
    <p:extLst>
      <p:ext uri="{BB962C8B-B14F-4D97-AF65-F5344CB8AC3E}">
        <p14:creationId xmlns:p14="http://schemas.microsoft.com/office/powerpoint/2010/main" val="2192767491"/>
      </p:ext>
    </p:extLst>
  </p:cSld>
  <p:clrMapOvr>
    <a:masterClrMapping/>
  </p:clrMapOvr>
</p:sld>
</file>

<file path=ppt/theme/theme1.xml><?xml version="1.0" encoding="utf-8"?>
<a:theme xmlns:a="http://schemas.openxmlformats.org/drawingml/2006/main" name="Office Theme">
  <a:themeElements>
    <a:clrScheme name="Octopus">
      <a:dk1>
        <a:srgbClr val="000000"/>
      </a:dk1>
      <a:lt1>
        <a:srgbClr val="FFFFFF"/>
      </a:lt1>
      <a:dk2>
        <a:srgbClr val="44546A"/>
      </a:dk2>
      <a:lt2>
        <a:srgbClr val="E7E6E6"/>
      </a:lt2>
      <a:accent1>
        <a:srgbClr val="30EAED"/>
      </a:accent1>
      <a:accent2>
        <a:srgbClr val="127959"/>
      </a:accent2>
      <a:accent3>
        <a:srgbClr val="3C68A3"/>
      </a:accent3>
      <a:accent4>
        <a:srgbClr val="30EAED"/>
      </a:accent4>
      <a:accent5>
        <a:srgbClr val="127959"/>
      </a:accent5>
      <a:accent6>
        <a:srgbClr val="3C68A3"/>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5401</TotalTime>
  <Words>652</Words>
  <Application>Microsoft Macintosh PowerPoint</Application>
  <PresentationFormat>On-screen Show (4:3)</PresentationFormat>
  <Paragraphs>69</Paragraphs>
  <Slides>5</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Stencil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Shameera Cassim</dc:creator>
  <cp:lastModifiedBy>Shameera Cassim</cp:lastModifiedBy>
  <cp:revision>51</cp:revision>
  <cp:lastPrinted>2020-08-01T08:28:25Z</cp:lastPrinted>
  <dcterms:created xsi:type="dcterms:W3CDTF">2020-07-24T08:24:51Z</dcterms:created>
  <dcterms:modified xsi:type="dcterms:W3CDTF">2020-08-02T07:26:07Z</dcterms:modified>
</cp:coreProperties>
</file>